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92" r:id="rId4"/>
    <p:sldId id="258" r:id="rId5"/>
    <p:sldId id="259" r:id="rId6"/>
    <p:sldId id="261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2" r:id="rId17"/>
    <p:sldId id="271" r:id="rId18"/>
    <p:sldId id="273" r:id="rId19"/>
    <p:sldId id="274" r:id="rId20"/>
    <p:sldId id="275" r:id="rId21"/>
    <p:sldId id="278" r:id="rId22"/>
    <p:sldId id="279" r:id="rId23"/>
    <p:sldId id="280" r:id="rId24"/>
    <p:sldId id="282" r:id="rId25"/>
    <p:sldId id="281" r:id="rId26"/>
    <p:sldId id="283" r:id="rId27"/>
    <p:sldId id="284" r:id="rId28"/>
    <p:sldId id="289" r:id="rId29"/>
    <p:sldId id="290" r:id="rId30"/>
    <p:sldId id="288" r:id="rId31"/>
    <p:sldId id="287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2500"/>
  </p:normalViewPr>
  <p:slideViewPr>
    <p:cSldViewPr snapToGrid="0" snapToObjects="1">
      <p:cViewPr>
        <p:scale>
          <a:sx n="100" d="100"/>
          <a:sy n="100" d="100"/>
        </p:scale>
        <p:origin x="144" y="-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24EAD6-C2C5-A149-8B8C-D96B2B4FA6A4}" type="doc">
      <dgm:prSet loTypeId="urn:microsoft.com/office/officeart/2005/8/layout/StepDown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94F741-B25A-0A40-BAA0-5FE67781BD80}">
      <dgm:prSet phldrT="[Text]"/>
      <dgm:spPr/>
      <dgm:t>
        <a:bodyPr/>
        <a:lstStyle/>
        <a:p>
          <a:r>
            <a:rPr lang="en-US" dirty="0" smtClean="0"/>
            <a:t>Test</a:t>
          </a:r>
          <a:r>
            <a:rPr lang="en-US" baseline="0" dirty="0" smtClean="0"/>
            <a:t> Code</a:t>
          </a:r>
          <a:endParaRPr lang="en-US" dirty="0"/>
        </a:p>
      </dgm:t>
    </dgm:pt>
    <dgm:pt modelId="{654D855A-B239-F14F-8121-5BA466772FD1}" type="parTrans" cxnId="{2A41286C-692D-2545-A7E2-A0B425793F53}">
      <dgm:prSet/>
      <dgm:spPr/>
      <dgm:t>
        <a:bodyPr/>
        <a:lstStyle/>
        <a:p>
          <a:endParaRPr lang="en-US"/>
        </a:p>
      </dgm:t>
    </dgm:pt>
    <dgm:pt modelId="{663BB2C0-87AC-F646-9183-63D5951D3D5A}" type="sibTrans" cxnId="{2A41286C-692D-2545-A7E2-A0B425793F53}">
      <dgm:prSet/>
      <dgm:spPr/>
      <dgm:t>
        <a:bodyPr/>
        <a:lstStyle/>
        <a:p>
          <a:endParaRPr lang="en-US"/>
        </a:p>
      </dgm:t>
    </dgm:pt>
    <dgm:pt modelId="{543DA14E-0B81-0548-A695-91795A036251}">
      <dgm:prSet phldrT="[Text]"/>
      <dgm:spPr/>
      <dgm:t>
        <a:bodyPr/>
        <a:lstStyle/>
        <a:p>
          <a:r>
            <a:rPr lang="en-US" smtClean="0"/>
            <a:t>Test/</a:t>
          </a:r>
        </a:p>
        <a:p>
          <a:r>
            <a:rPr lang="en-US" smtClean="0"/>
            <a:t>Business </a:t>
          </a:r>
          <a:r>
            <a:rPr lang="en-US" dirty="0" smtClean="0"/>
            <a:t>Logic</a:t>
          </a:r>
          <a:endParaRPr lang="en-US" dirty="0"/>
        </a:p>
      </dgm:t>
    </dgm:pt>
    <dgm:pt modelId="{82005BF0-8868-0A4D-99B0-56AA2FFBF105}" type="parTrans" cxnId="{0FFA18C3-7472-CB4B-8AD1-381AD1698A7F}">
      <dgm:prSet/>
      <dgm:spPr/>
      <dgm:t>
        <a:bodyPr/>
        <a:lstStyle/>
        <a:p>
          <a:endParaRPr lang="en-US"/>
        </a:p>
      </dgm:t>
    </dgm:pt>
    <dgm:pt modelId="{FE73082B-F6CF-954B-9D4B-BF147539B408}" type="sibTrans" cxnId="{0FFA18C3-7472-CB4B-8AD1-381AD1698A7F}">
      <dgm:prSet/>
      <dgm:spPr/>
      <dgm:t>
        <a:bodyPr/>
        <a:lstStyle/>
        <a:p>
          <a:endParaRPr lang="en-US"/>
        </a:p>
      </dgm:t>
    </dgm:pt>
    <dgm:pt modelId="{63CE40A7-2344-7146-931F-CD006A2459AB}">
      <dgm:prSet phldrT="[Text]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 dirty="0" smtClean="0"/>
            <a:t>Page Objects</a:t>
          </a:r>
          <a:endParaRPr lang="en-US" dirty="0"/>
        </a:p>
      </dgm:t>
    </dgm:pt>
    <dgm:pt modelId="{81A5DA1A-839F-3D4D-BE49-43DDF634644A}" type="parTrans" cxnId="{2DF2F261-A1FF-5A4E-B44F-BB7DBD437942}">
      <dgm:prSet/>
      <dgm:spPr/>
      <dgm:t>
        <a:bodyPr/>
        <a:lstStyle/>
        <a:p>
          <a:endParaRPr lang="en-US"/>
        </a:p>
      </dgm:t>
    </dgm:pt>
    <dgm:pt modelId="{9889040D-F440-1B4C-B0C7-257248B27055}" type="sibTrans" cxnId="{2DF2F261-A1FF-5A4E-B44F-BB7DBD437942}">
      <dgm:prSet/>
      <dgm:spPr/>
      <dgm:t>
        <a:bodyPr/>
        <a:lstStyle/>
        <a:p>
          <a:endParaRPr lang="en-US"/>
        </a:p>
      </dgm:t>
    </dgm:pt>
    <dgm:pt modelId="{51912479-1321-0648-B8C4-C592D0CC1D8C}">
      <dgm:prSet phldrT="[Text]"/>
      <dgm:spPr/>
      <dgm:t>
        <a:bodyPr/>
        <a:lstStyle/>
        <a:p>
          <a:r>
            <a:rPr lang="en-US" dirty="0" smtClean="0"/>
            <a:t>Driver/</a:t>
          </a:r>
        </a:p>
        <a:p>
          <a:r>
            <a:rPr lang="en-US" smtClean="0"/>
            <a:t>Config/</a:t>
          </a:r>
        </a:p>
        <a:p>
          <a:r>
            <a:rPr lang="en-US" smtClean="0"/>
            <a:t>UI</a:t>
          </a:r>
          <a:r>
            <a:rPr lang="en-US" baseline="0" smtClean="0"/>
            <a:t> Logic</a:t>
          </a:r>
          <a:endParaRPr lang="en-US" dirty="0" smtClean="0"/>
        </a:p>
      </dgm:t>
    </dgm:pt>
    <dgm:pt modelId="{50BA1171-3723-4441-9504-2A4091E0FC65}" type="parTrans" cxnId="{1A2ACF8C-F765-2C40-8629-407CB62EBBAD}">
      <dgm:prSet/>
      <dgm:spPr/>
      <dgm:t>
        <a:bodyPr/>
        <a:lstStyle/>
        <a:p>
          <a:endParaRPr lang="en-US"/>
        </a:p>
      </dgm:t>
    </dgm:pt>
    <dgm:pt modelId="{B6966B78-E9D0-3446-93B1-DF51BEC7F187}" type="sibTrans" cxnId="{1A2ACF8C-F765-2C40-8629-407CB62EBBAD}">
      <dgm:prSet/>
      <dgm:spPr/>
      <dgm:t>
        <a:bodyPr/>
        <a:lstStyle/>
        <a:p>
          <a:endParaRPr lang="en-US"/>
        </a:p>
      </dgm:t>
    </dgm:pt>
    <dgm:pt modelId="{B8176EC2-7BA1-F440-9F42-1473B7CDB10E}">
      <dgm:prSet phldrT="[Text]"/>
      <dgm:spPr/>
      <dgm:t>
        <a:bodyPr/>
        <a:lstStyle/>
        <a:p>
          <a:r>
            <a:rPr lang="en-US" dirty="0" smtClean="0"/>
            <a:t>Browser</a:t>
          </a:r>
          <a:endParaRPr lang="en-US" dirty="0"/>
        </a:p>
      </dgm:t>
    </dgm:pt>
    <dgm:pt modelId="{75020652-C37C-D54C-9543-9FFE36DB2A65}" type="parTrans" cxnId="{EE317A0A-C8DB-324F-BA91-2AB179A87F33}">
      <dgm:prSet/>
      <dgm:spPr/>
      <dgm:t>
        <a:bodyPr/>
        <a:lstStyle/>
        <a:p>
          <a:endParaRPr lang="en-US"/>
        </a:p>
      </dgm:t>
    </dgm:pt>
    <dgm:pt modelId="{22FC9E37-2563-944B-AA94-FBB2763CFB8F}" type="sibTrans" cxnId="{EE317A0A-C8DB-324F-BA91-2AB179A87F33}">
      <dgm:prSet/>
      <dgm:spPr/>
      <dgm:t>
        <a:bodyPr/>
        <a:lstStyle/>
        <a:p>
          <a:endParaRPr lang="en-US"/>
        </a:p>
      </dgm:t>
    </dgm:pt>
    <dgm:pt modelId="{8BD9A747-E227-DD4F-993C-1E9CC0B0B746}">
      <dgm:prSet phldrT="[Text]"/>
      <dgm:spPr/>
      <dgm:t>
        <a:bodyPr/>
        <a:lstStyle/>
        <a:p>
          <a:r>
            <a:rPr lang="en-US" dirty="0" smtClean="0"/>
            <a:t>Browser</a:t>
          </a:r>
          <a:endParaRPr lang="en-US" dirty="0"/>
        </a:p>
      </dgm:t>
    </dgm:pt>
    <dgm:pt modelId="{2381775C-388C-1E4A-93B5-75D34543C133}" type="parTrans" cxnId="{080A8829-2436-3141-A63D-4D267C2E4C66}">
      <dgm:prSet/>
      <dgm:spPr/>
      <dgm:t>
        <a:bodyPr/>
        <a:lstStyle/>
        <a:p>
          <a:endParaRPr lang="en-US"/>
        </a:p>
      </dgm:t>
    </dgm:pt>
    <dgm:pt modelId="{3E8364FC-9718-6E4B-B25C-1942EB2AEAB6}" type="sibTrans" cxnId="{080A8829-2436-3141-A63D-4D267C2E4C66}">
      <dgm:prSet/>
      <dgm:spPr/>
      <dgm:t>
        <a:bodyPr/>
        <a:lstStyle/>
        <a:p>
          <a:endParaRPr lang="en-US"/>
        </a:p>
      </dgm:t>
    </dgm:pt>
    <dgm:pt modelId="{231E1A2F-A30D-0346-99A7-C5E4F4B2C76F}" type="pres">
      <dgm:prSet presAssocID="{3024EAD6-C2C5-A149-8B8C-D96B2B4FA6A4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FBF2C0EA-662D-E24E-98BD-85DDB5108505}" type="pres">
      <dgm:prSet presAssocID="{EE94F741-B25A-0A40-BAA0-5FE67781BD80}" presName="composite" presStyleCnt="0"/>
      <dgm:spPr/>
    </dgm:pt>
    <dgm:pt modelId="{0F995FD4-6CFC-2146-B199-40A9BF5BCF59}" type="pres">
      <dgm:prSet presAssocID="{EE94F741-B25A-0A40-BAA0-5FE67781BD80}" presName="bentUpArrow1" presStyleLbl="alignImgPlace1" presStyleIdx="0" presStyleCnt="2"/>
      <dgm:spPr/>
    </dgm:pt>
    <dgm:pt modelId="{0DB0915A-FCA8-A34B-9F5A-9940AD964137}" type="pres">
      <dgm:prSet presAssocID="{EE94F741-B25A-0A40-BAA0-5FE67781BD80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18B837-89DA-AD47-BB34-A7E9838F7E7E}" type="pres">
      <dgm:prSet presAssocID="{EE94F741-B25A-0A40-BAA0-5FE67781BD80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221317-D566-B847-AAAC-AF70DA716E11}" type="pres">
      <dgm:prSet presAssocID="{663BB2C0-87AC-F646-9183-63D5951D3D5A}" presName="sibTrans" presStyleCnt="0"/>
      <dgm:spPr/>
    </dgm:pt>
    <dgm:pt modelId="{8181148A-1EDA-DC40-B2AA-A99AEAA2075D}" type="pres">
      <dgm:prSet presAssocID="{63CE40A7-2344-7146-931F-CD006A2459AB}" presName="composite" presStyleCnt="0"/>
      <dgm:spPr/>
    </dgm:pt>
    <dgm:pt modelId="{95777088-ACF9-D84B-B2C0-274D4C82BC48}" type="pres">
      <dgm:prSet presAssocID="{63CE40A7-2344-7146-931F-CD006A2459AB}" presName="bentUpArrow1" presStyleLbl="alignImgPlace1" presStyleIdx="1" presStyleCnt="2"/>
      <dgm:spPr/>
    </dgm:pt>
    <dgm:pt modelId="{FF377FD3-6805-F64C-AF03-4CBCC7E58EEA}" type="pres">
      <dgm:prSet presAssocID="{63CE40A7-2344-7146-931F-CD006A2459AB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E2C7C0-B16E-A64D-B534-808FBBE77B8D}" type="pres">
      <dgm:prSet presAssocID="{63CE40A7-2344-7146-931F-CD006A2459AB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FF0045-C76B-6441-B789-AC7FB0B16610}" type="pres">
      <dgm:prSet presAssocID="{9889040D-F440-1B4C-B0C7-257248B27055}" presName="sibTrans" presStyleCnt="0"/>
      <dgm:spPr/>
    </dgm:pt>
    <dgm:pt modelId="{9EABFFCD-EE2C-884D-8BFD-A1D499894B32}" type="pres">
      <dgm:prSet presAssocID="{B8176EC2-7BA1-F440-9F42-1473B7CDB10E}" presName="composite" presStyleCnt="0"/>
      <dgm:spPr/>
    </dgm:pt>
    <dgm:pt modelId="{F034988C-A034-E145-BFFE-CC91D0517B89}" type="pres">
      <dgm:prSet presAssocID="{B8176EC2-7BA1-F440-9F42-1473B7CDB10E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7BECF8-CA18-C243-A8B0-76C89889D9A5}" type="pres">
      <dgm:prSet presAssocID="{B8176EC2-7BA1-F440-9F42-1473B7CDB10E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A2ACF8C-F765-2C40-8629-407CB62EBBAD}" srcId="{63CE40A7-2344-7146-931F-CD006A2459AB}" destId="{51912479-1321-0648-B8C4-C592D0CC1D8C}" srcOrd="0" destOrd="0" parTransId="{50BA1171-3723-4441-9504-2A4091E0FC65}" sibTransId="{B6966B78-E9D0-3446-93B1-DF51BEC7F187}"/>
    <dgm:cxn modelId="{272A9F7F-FEFB-4647-AE62-D04A3E044156}" type="presOf" srcId="{B8176EC2-7BA1-F440-9F42-1473B7CDB10E}" destId="{F034988C-A034-E145-BFFE-CC91D0517B89}" srcOrd="0" destOrd="0" presId="urn:microsoft.com/office/officeart/2005/8/layout/StepDownProcess"/>
    <dgm:cxn modelId="{610B9C08-525B-CD40-B124-9271C521DBE1}" type="presOf" srcId="{3024EAD6-C2C5-A149-8B8C-D96B2B4FA6A4}" destId="{231E1A2F-A30D-0346-99A7-C5E4F4B2C76F}" srcOrd="0" destOrd="0" presId="urn:microsoft.com/office/officeart/2005/8/layout/StepDownProcess"/>
    <dgm:cxn modelId="{0FFA18C3-7472-CB4B-8AD1-381AD1698A7F}" srcId="{EE94F741-B25A-0A40-BAA0-5FE67781BD80}" destId="{543DA14E-0B81-0548-A695-91795A036251}" srcOrd="0" destOrd="0" parTransId="{82005BF0-8868-0A4D-99B0-56AA2FFBF105}" sibTransId="{FE73082B-F6CF-954B-9D4B-BF147539B408}"/>
    <dgm:cxn modelId="{7C7CA028-289D-EB4A-A517-B00879FD1944}" type="presOf" srcId="{543DA14E-0B81-0548-A695-91795A036251}" destId="{CF18B837-89DA-AD47-BB34-A7E9838F7E7E}" srcOrd="0" destOrd="0" presId="urn:microsoft.com/office/officeart/2005/8/layout/StepDownProcess"/>
    <dgm:cxn modelId="{BDE0B767-6E26-2D44-8BC4-B57CED265474}" type="presOf" srcId="{51912479-1321-0648-B8C4-C592D0CC1D8C}" destId="{FDE2C7C0-B16E-A64D-B534-808FBBE77B8D}" srcOrd="0" destOrd="0" presId="urn:microsoft.com/office/officeart/2005/8/layout/StepDownProcess"/>
    <dgm:cxn modelId="{FC68A0A0-41EE-8E49-81B6-8DE29A858627}" type="presOf" srcId="{EE94F741-B25A-0A40-BAA0-5FE67781BD80}" destId="{0DB0915A-FCA8-A34B-9F5A-9940AD964137}" srcOrd="0" destOrd="0" presId="urn:microsoft.com/office/officeart/2005/8/layout/StepDownProcess"/>
    <dgm:cxn modelId="{2DF2F261-A1FF-5A4E-B44F-BB7DBD437942}" srcId="{3024EAD6-C2C5-A149-8B8C-D96B2B4FA6A4}" destId="{63CE40A7-2344-7146-931F-CD006A2459AB}" srcOrd="1" destOrd="0" parTransId="{81A5DA1A-839F-3D4D-BE49-43DDF634644A}" sibTransId="{9889040D-F440-1B4C-B0C7-257248B27055}"/>
    <dgm:cxn modelId="{CB23B88A-851E-2C43-B3AA-5B7FF4E824B4}" type="presOf" srcId="{63CE40A7-2344-7146-931F-CD006A2459AB}" destId="{FF377FD3-6805-F64C-AF03-4CBCC7E58EEA}" srcOrd="0" destOrd="0" presId="urn:microsoft.com/office/officeart/2005/8/layout/StepDownProcess"/>
    <dgm:cxn modelId="{EE317A0A-C8DB-324F-BA91-2AB179A87F33}" srcId="{3024EAD6-C2C5-A149-8B8C-D96B2B4FA6A4}" destId="{B8176EC2-7BA1-F440-9F42-1473B7CDB10E}" srcOrd="2" destOrd="0" parTransId="{75020652-C37C-D54C-9543-9FFE36DB2A65}" sibTransId="{22FC9E37-2563-944B-AA94-FBB2763CFB8F}"/>
    <dgm:cxn modelId="{2A41286C-692D-2545-A7E2-A0B425793F53}" srcId="{3024EAD6-C2C5-A149-8B8C-D96B2B4FA6A4}" destId="{EE94F741-B25A-0A40-BAA0-5FE67781BD80}" srcOrd="0" destOrd="0" parTransId="{654D855A-B239-F14F-8121-5BA466772FD1}" sibTransId="{663BB2C0-87AC-F646-9183-63D5951D3D5A}"/>
    <dgm:cxn modelId="{080A8829-2436-3141-A63D-4D267C2E4C66}" srcId="{B8176EC2-7BA1-F440-9F42-1473B7CDB10E}" destId="{8BD9A747-E227-DD4F-993C-1E9CC0B0B746}" srcOrd="0" destOrd="0" parTransId="{2381775C-388C-1E4A-93B5-75D34543C133}" sibTransId="{3E8364FC-9718-6E4B-B25C-1942EB2AEAB6}"/>
    <dgm:cxn modelId="{6EBA9EEF-B70B-F54F-A56D-3A66EF373397}" type="presOf" srcId="{8BD9A747-E227-DD4F-993C-1E9CC0B0B746}" destId="{597BECF8-CA18-C243-A8B0-76C89889D9A5}" srcOrd="0" destOrd="0" presId="urn:microsoft.com/office/officeart/2005/8/layout/StepDownProcess"/>
    <dgm:cxn modelId="{AFCF06BD-2398-B444-B2BC-66122DC835BC}" type="presParOf" srcId="{231E1A2F-A30D-0346-99A7-C5E4F4B2C76F}" destId="{FBF2C0EA-662D-E24E-98BD-85DDB5108505}" srcOrd="0" destOrd="0" presId="urn:microsoft.com/office/officeart/2005/8/layout/StepDownProcess"/>
    <dgm:cxn modelId="{90F3A182-1AA2-D443-9A29-35450A9FF668}" type="presParOf" srcId="{FBF2C0EA-662D-E24E-98BD-85DDB5108505}" destId="{0F995FD4-6CFC-2146-B199-40A9BF5BCF59}" srcOrd="0" destOrd="0" presId="urn:microsoft.com/office/officeart/2005/8/layout/StepDownProcess"/>
    <dgm:cxn modelId="{9FA5F174-B28F-AD49-B46F-F0215332028A}" type="presParOf" srcId="{FBF2C0EA-662D-E24E-98BD-85DDB5108505}" destId="{0DB0915A-FCA8-A34B-9F5A-9940AD964137}" srcOrd="1" destOrd="0" presId="urn:microsoft.com/office/officeart/2005/8/layout/StepDownProcess"/>
    <dgm:cxn modelId="{BEABFA19-415A-2042-9FE6-58FF6ADA834B}" type="presParOf" srcId="{FBF2C0EA-662D-E24E-98BD-85DDB5108505}" destId="{CF18B837-89DA-AD47-BB34-A7E9838F7E7E}" srcOrd="2" destOrd="0" presId="urn:microsoft.com/office/officeart/2005/8/layout/StepDownProcess"/>
    <dgm:cxn modelId="{DBAA7583-99B1-C040-B65C-2952D20CC9AD}" type="presParOf" srcId="{231E1A2F-A30D-0346-99A7-C5E4F4B2C76F}" destId="{B9221317-D566-B847-AAAC-AF70DA716E11}" srcOrd="1" destOrd="0" presId="urn:microsoft.com/office/officeart/2005/8/layout/StepDownProcess"/>
    <dgm:cxn modelId="{2CD208C9-3AAF-2645-8692-79AE780436B1}" type="presParOf" srcId="{231E1A2F-A30D-0346-99A7-C5E4F4B2C76F}" destId="{8181148A-1EDA-DC40-B2AA-A99AEAA2075D}" srcOrd="2" destOrd="0" presId="urn:microsoft.com/office/officeart/2005/8/layout/StepDownProcess"/>
    <dgm:cxn modelId="{9CA74CCE-6469-5545-A23B-A17584F09D2B}" type="presParOf" srcId="{8181148A-1EDA-DC40-B2AA-A99AEAA2075D}" destId="{95777088-ACF9-D84B-B2C0-274D4C82BC48}" srcOrd="0" destOrd="0" presId="urn:microsoft.com/office/officeart/2005/8/layout/StepDownProcess"/>
    <dgm:cxn modelId="{CA548848-D875-1B46-B6EA-28E08221E240}" type="presParOf" srcId="{8181148A-1EDA-DC40-B2AA-A99AEAA2075D}" destId="{FF377FD3-6805-F64C-AF03-4CBCC7E58EEA}" srcOrd="1" destOrd="0" presId="urn:microsoft.com/office/officeart/2005/8/layout/StepDownProcess"/>
    <dgm:cxn modelId="{0C27DAA1-91CB-8D44-90DC-01F450EFCD6F}" type="presParOf" srcId="{8181148A-1EDA-DC40-B2AA-A99AEAA2075D}" destId="{FDE2C7C0-B16E-A64D-B534-808FBBE77B8D}" srcOrd="2" destOrd="0" presId="urn:microsoft.com/office/officeart/2005/8/layout/StepDownProcess"/>
    <dgm:cxn modelId="{7D709C35-8901-F243-99A2-0C044136F7A2}" type="presParOf" srcId="{231E1A2F-A30D-0346-99A7-C5E4F4B2C76F}" destId="{BCFF0045-C76B-6441-B789-AC7FB0B16610}" srcOrd="3" destOrd="0" presId="urn:microsoft.com/office/officeart/2005/8/layout/StepDownProcess"/>
    <dgm:cxn modelId="{84A890BF-1B86-9848-855E-B822D1785F1B}" type="presParOf" srcId="{231E1A2F-A30D-0346-99A7-C5E4F4B2C76F}" destId="{9EABFFCD-EE2C-884D-8BFD-A1D499894B32}" srcOrd="4" destOrd="0" presId="urn:microsoft.com/office/officeart/2005/8/layout/StepDownProcess"/>
    <dgm:cxn modelId="{B096D3A0-1DCC-6E4A-BBDE-69B26E6F8A7B}" type="presParOf" srcId="{9EABFFCD-EE2C-884D-8BFD-A1D499894B32}" destId="{F034988C-A034-E145-BFFE-CC91D0517B89}" srcOrd="0" destOrd="0" presId="urn:microsoft.com/office/officeart/2005/8/layout/StepDownProcess"/>
    <dgm:cxn modelId="{ED32C747-380E-FE4E-9392-057C8F922B1D}" type="presParOf" srcId="{9EABFFCD-EE2C-884D-8BFD-A1D499894B32}" destId="{597BECF8-CA18-C243-A8B0-76C89889D9A5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95FD4-6CFC-2146-B199-40A9BF5BCF59}">
      <dsp:nvSpPr>
        <dsp:cNvPr id="0" name=""/>
        <dsp:cNvSpPr/>
      </dsp:nvSpPr>
      <dsp:spPr>
        <a:xfrm rot="5400000">
          <a:off x="276442" y="1414885"/>
          <a:ext cx="1036682" cy="118022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DB0915A-FCA8-A34B-9F5A-9940AD964137}">
      <dsp:nvSpPr>
        <dsp:cNvPr id="0" name=""/>
        <dsp:cNvSpPr/>
      </dsp:nvSpPr>
      <dsp:spPr>
        <a:xfrm>
          <a:off x="1784" y="265701"/>
          <a:ext cx="1745163" cy="1221557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Test</a:t>
          </a:r>
          <a:r>
            <a:rPr lang="en-US" sz="3100" kern="1200" baseline="0" dirty="0" smtClean="0"/>
            <a:t> Code</a:t>
          </a:r>
          <a:endParaRPr lang="en-US" sz="3100" kern="1200" dirty="0"/>
        </a:p>
      </dsp:txBody>
      <dsp:txXfrm>
        <a:off x="61426" y="325343"/>
        <a:ext cx="1625879" cy="1102273"/>
      </dsp:txXfrm>
    </dsp:sp>
    <dsp:sp modelId="{CF18B837-89DA-AD47-BB34-A7E9838F7E7E}">
      <dsp:nvSpPr>
        <dsp:cNvPr id="0" name=""/>
        <dsp:cNvSpPr/>
      </dsp:nvSpPr>
      <dsp:spPr>
        <a:xfrm>
          <a:off x="1746947" y="382205"/>
          <a:ext cx="1269265" cy="987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/>
            <a:t>Test/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/>
            <a:t>Business </a:t>
          </a:r>
          <a:r>
            <a:rPr lang="en-US" sz="1700" kern="1200" dirty="0" smtClean="0"/>
            <a:t>Logic</a:t>
          </a:r>
          <a:endParaRPr lang="en-US" sz="1700" kern="1200" dirty="0"/>
        </a:p>
      </dsp:txBody>
      <dsp:txXfrm>
        <a:off x="1746947" y="382205"/>
        <a:ext cx="1269265" cy="987316"/>
      </dsp:txXfrm>
    </dsp:sp>
    <dsp:sp modelId="{95777088-ACF9-D84B-B2C0-274D4C82BC48}">
      <dsp:nvSpPr>
        <dsp:cNvPr id="0" name=""/>
        <dsp:cNvSpPr/>
      </dsp:nvSpPr>
      <dsp:spPr>
        <a:xfrm rot="5400000">
          <a:off x="1723368" y="2787098"/>
          <a:ext cx="1036682" cy="118022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F377FD3-6805-F64C-AF03-4CBCC7E58EEA}">
      <dsp:nvSpPr>
        <dsp:cNvPr id="0" name=""/>
        <dsp:cNvSpPr/>
      </dsp:nvSpPr>
      <dsp:spPr>
        <a:xfrm>
          <a:off x="1448710" y="1637914"/>
          <a:ext cx="1745163" cy="1221557"/>
        </a:xfrm>
        <a:prstGeom prst="roundRect">
          <a:avLst>
            <a:gd name="adj" fmla="val 16670"/>
          </a:avLst>
        </a:prstGeom>
        <a:solidFill>
          <a:schemeClr val="accent4">
            <a:lumMod val="7500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Page Objects</a:t>
          </a:r>
          <a:endParaRPr lang="en-US" sz="3100" kern="1200" dirty="0"/>
        </a:p>
      </dsp:txBody>
      <dsp:txXfrm>
        <a:off x="1508352" y="1697556"/>
        <a:ext cx="1625879" cy="1102273"/>
      </dsp:txXfrm>
    </dsp:sp>
    <dsp:sp modelId="{FDE2C7C0-B16E-A64D-B534-808FBBE77B8D}">
      <dsp:nvSpPr>
        <dsp:cNvPr id="0" name=""/>
        <dsp:cNvSpPr/>
      </dsp:nvSpPr>
      <dsp:spPr>
        <a:xfrm>
          <a:off x="3193873" y="1754417"/>
          <a:ext cx="1269265" cy="987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Driver/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/>
            <a:t>Config/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/>
            <a:t>UI</a:t>
          </a:r>
          <a:r>
            <a:rPr lang="en-US" sz="1700" kern="1200" baseline="0" smtClean="0"/>
            <a:t> Logic</a:t>
          </a:r>
          <a:endParaRPr lang="en-US" sz="1700" kern="1200" dirty="0" smtClean="0"/>
        </a:p>
      </dsp:txBody>
      <dsp:txXfrm>
        <a:off x="3193873" y="1754417"/>
        <a:ext cx="1269265" cy="987316"/>
      </dsp:txXfrm>
    </dsp:sp>
    <dsp:sp modelId="{F034988C-A034-E145-BFFE-CC91D0517B89}">
      <dsp:nvSpPr>
        <dsp:cNvPr id="0" name=""/>
        <dsp:cNvSpPr/>
      </dsp:nvSpPr>
      <dsp:spPr>
        <a:xfrm>
          <a:off x="2895636" y="3010127"/>
          <a:ext cx="1745163" cy="1221557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Browser</a:t>
          </a:r>
          <a:endParaRPr lang="en-US" sz="3100" kern="1200" dirty="0"/>
        </a:p>
      </dsp:txBody>
      <dsp:txXfrm>
        <a:off x="2955278" y="3069769"/>
        <a:ext cx="1625879" cy="1102273"/>
      </dsp:txXfrm>
    </dsp:sp>
    <dsp:sp modelId="{597BECF8-CA18-C243-A8B0-76C89889D9A5}">
      <dsp:nvSpPr>
        <dsp:cNvPr id="0" name=""/>
        <dsp:cNvSpPr/>
      </dsp:nvSpPr>
      <dsp:spPr>
        <a:xfrm>
          <a:off x="4640800" y="3126630"/>
          <a:ext cx="1269265" cy="987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Browser</a:t>
          </a:r>
          <a:endParaRPr lang="en-US" sz="1900" kern="1200" dirty="0"/>
        </a:p>
      </dsp:txBody>
      <dsp:txXfrm>
        <a:off x="4640800" y="3126630"/>
        <a:ext cx="1269265" cy="9873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8A1A18-C899-DA49-AB50-8E76323D1F67}" type="datetimeFigureOut">
              <a:rPr lang="en-US" smtClean="0"/>
              <a:t>5/16/16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86FA1-E2F0-9740-B09B-83A027D40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563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72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10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Ask how many in the session are using Selenium WebDriver or Automation Testing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Ask what are the common problems you have faced, then show these points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Some of these points are taken from “Experiences of Test Automation” by Dorothy Graham</a:t>
            </a:r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1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57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Push for automation comes in very late in the game. 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By this time, testers are busy testing</a:t>
            </a:r>
            <a:r>
              <a:rPr lang="en-US" baseline="0" dirty="0" smtClean="0"/>
              <a:t> and delivering on the QA commitments, and can’t spend enough time for automation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56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Re-</a:t>
            </a:r>
            <a:r>
              <a:rPr lang="en-US" dirty="0" err="1" smtClean="0"/>
              <a:t>entrancy</a:t>
            </a:r>
            <a:r>
              <a:rPr lang="en-US" baseline="0" dirty="0" smtClean="0"/>
              <a:t> </a:t>
            </a:r>
            <a:r>
              <a:rPr lang="en-US" dirty="0" smtClean="0"/>
              <a:t>Ex:</a:t>
            </a:r>
            <a:r>
              <a:rPr lang="en-US" baseline="0" dirty="0" smtClean="0"/>
              <a:t> </a:t>
            </a:r>
            <a:r>
              <a:rPr lang="en-US" dirty="0" smtClean="0"/>
              <a:t>Talk</a:t>
            </a:r>
            <a:r>
              <a:rPr lang="en-US" baseline="0" dirty="0" smtClean="0"/>
              <a:t> about how one of our client had a single payment gateway through multiple modules.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697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949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70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011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686FA1-E2F0-9740-B09B-83A027D406F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051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206298"/>
            <a:ext cx="10018713" cy="942278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293541"/>
            <a:ext cx="10018713" cy="4497659"/>
          </a:xfrm>
        </p:spPr>
        <p:txBody>
          <a:bodyPr anchor="ctr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Rhoynar Software Consulting, Boulder, CO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dirty="0" smtClean="0"/>
              <a:t>© 2016 Rhoynar Software Consulting, Boulder, CO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rhoynar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hoynar.com/" TargetMode="External"/><Relationship Id="rId4" Type="http://schemas.openxmlformats.org/officeDocument/2006/relationships/hyperlink" Target="mailto:contact@rhoynar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5.tiff"/><Relationship Id="rId5" Type="http://schemas.openxmlformats.org/officeDocument/2006/relationships/hyperlink" Target="http://www.rhoynar.com/" TargetMode="External"/><Relationship Id="rId6" Type="http://schemas.openxmlformats.org/officeDocument/2006/relationships/hyperlink" Target="mailto:contact@rhoynar.com" TargetMode="External"/><Relationship Id="rId7" Type="http://schemas.openxmlformats.org/officeDocument/2006/relationships/hyperlink" Target="http://www.destinationj.com/" TargetMode="External"/><Relationship Id="rId8" Type="http://schemas.openxmlformats.org/officeDocument/2006/relationships/hyperlink" Target="mailto:contact@destinationj.com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Selenium WebDriver – Page Objects and Automatic Test Code Generation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8" y="4488872"/>
            <a:ext cx="6987645" cy="1885033"/>
          </a:xfrm>
        </p:spPr>
        <p:txBody>
          <a:bodyPr>
            <a:normAutofit fontScale="85000" lnSpcReduction="20000"/>
          </a:bodyPr>
          <a:lstStyle/>
          <a:p>
            <a:r>
              <a:rPr lang="en-US" sz="2800" b="1" dirty="0" smtClean="0"/>
              <a:t>Harsh Murari</a:t>
            </a:r>
          </a:p>
          <a:p>
            <a:r>
              <a:rPr lang="en-US" dirty="0" smtClean="0"/>
              <a:t>harsh@rhoynar.com</a:t>
            </a:r>
          </a:p>
          <a:p>
            <a:r>
              <a:rPr lang="en-US" dirty="0" smtClean="0"/>
              <a:t>Software Architect</a:t>
            </a:r>
          </a:p>
          <a:p>
            <a:r>
              <a:rPr lang="en-US" dirty="0" smtClean="0"/>
              <a:t>Rhoynar Software Consulting, Boulder, CO</a:t>
            </a:r>
          </a:p>
          <a:p>
            <a:r>
              <a:rPr lang="en-US" dirty="0" smtClean="0">
                <a:hlinkClick r:id="rId3"/>
              </a:rPr>
              <a:t>www.rhoynar.com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628743" y="445791"/>
            <a:ext cx="9874280" cy="6164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Presented At </a:t>
            </a:r>
            <a:r>
              <a:rPr lang="en-US" sz="2800" dirty="0" err="1" smtClean="0">
                <a:latin typeface="Arial Rounded MT Bold" charset="0"/>
                <a:ea typeface="Arial Rounded MT Bold" charset="0"/>
                <a:cs typeface="Arial Rounded MT Bold" charset="0"/>
              </a:rPr>
              <a:t>DevOps</a:t>
            </a:r>
            <a:r>
              <a:rPr lang="en-US" sz="28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 Meetup </a:t>
            </a:r>
            <a:r>
              <a:rPr lang="en-US" sz="28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at </a:t>
            </a:r>
            <a:r>
              <a:rPr lang="en-US" sz="28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Boulder, CO, May 16, </a:t>
            </a:r>
            <a:r>
              <a:rPr lang="en-US" sz="28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2016</a:t>
            </a:r>
          </a:p>
        </p:txBody>
      </p:sp>
    </p:spTree>
    <p:extLst>
      <p:ext uri="{BB962C8B-B14F-4D97-AF65-F5344CB8AC3E}">
        <p14:creationId xmlns:p14="http://schemas.microsoft.com/office/powerpoint/2010/main" val="39269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 WebDriver: How does it 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214" y="1015253"/>
            <a:ext cx="5782381" cy="5150224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51619" y="1015253"/>
            <a:ext cx="5380087" cy="5150224"/>
          </a:xfrm>
        </p:spPr>
        <p:txBody>
          <a:bodyPr>
            <a:normAutofit/>
          </a:bodyPr>
          <a:lstStyle/>
          <a:p>
            <a:r>
              <a:rPr lang="en-US" dirty="0" smtClean="0"/>
              <a:t>Lead Creation</a:t>
            </a:r>
          </a:p>
          <a:p>
            <a:pPr lvl="1"/>
            <a:r>
              <a:rPr lang="en-US" dirty="0" smtClean="0"/>
              <a:t>Get a handle to the browser/window/tab</a:t>
            </a:r>
          </a:p>
          <a:p>
            <a:pPr lvl="1"/>
            <a:r>
              <a:rPr lang="en-US" dirty="0"/>
              <a:t>Load the webpage</a:t>
            </a:r>
          </a:p>
          <a:p>
            <a:pPr lvl="1"/>
            <a:r>
              <a:rPr lang="en-US" dirty="0" smtClean="0"/>
              <a:t>Click on Leads Link</a:t>
            </a:r>
          </a:p>
          <a:p>
            <a:pPr lvl="1"/>
            <a:r>
              <a:rPr lang="en-US" dirty="0" smtClean="0"/>
              <a:t>Click on Create Leads</a:t>
            </a:r>
          </a:p>
          <a:p>
            <a:pPr lvl="1"/>
            <a:r>
              <a:rPr lang="en-US" dirty="0" smtClean="0"/>
              <a:t>Fill in the information (Text Boxes, Dropdowns, Check-Boxes etc.)</a:t>
            </a:r>
          </a:p>
          <a:p>
            <a:pPr lvl="1"/>
            <a:r>
              <a:rPr lang="en-US" dirty="0" smtClean="0"/>
              <a:t>Hit Save Button</a:t>
            </a:r>
          </a:p>
        </p:txBody>
      </p:sp>
    </p:spTree>
    <p:extLst>
      <p:ext uri="{BB962C8B-B14F-4D97-AF65-F5344CB8AC3E}">
        <p14:creationId xmlns:p14="http://schemas.microsoft.com/office/powerpoint/2010/main" val="57508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 WebDriver: How does it 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214" y="1015253"/>
            <a:ext cx="5782381" cy="5150224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5928" y="1459005"/>
            <a:ext cx="5895548" cy="398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54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What’s Wrong with this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1293541"/>
            <a:ext cx="4378607" cy="458282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Procedural/Repetitive</a:t>
            </a:r>
          </a:p>
          <a:p>
            <a:r>
              <a:rPr lang="en-US" dirty="0" smtClean="0"/>
              <a:t>Hard-Coded, no data providers</a:t>
            </a:r>
          </a:p>
          <a:p>
            <a:r>
              <a:rPr lang="en-US" dirty="0" smtClean="0"/>
              <a:t>Prone to break:</a:t>
            </a:r>
          </a:p>
          <a:p>
            <a:pPr lvl="1"/>
            <a:r>
              <a:rPr lang="en-US" dirty="0" smtClean="0"/>
              <a:t>New fields are added</a:t>
            </a:r>
          </a:p>
          <a:p>
            <a:pPr lvl="1"/>
            <a:r>
              <a:rPr lang="en-US" dirty="0" err="1" smtClean="0"/>
              <a:t>Xpath</a:t>
            </a:r>
            <a:r>
              <a:rPr lang="en-US" dirty="0" smtClean="0"/>
              <a:t> Changes</a:t>
            </a:r>
          </a:p>
          <a:p>
            <a:pPr lvl="1"/>
            <a:r>
              <a:rPr lang="en-US" dirty="0" smtClean="0"/>
              <a:t>Field Name/Property name changes</a:t>
            </a:r>
          </a:p>
          <a:p>
            <a:pPr lvl="1"/>
            <a:r>
              <a:rPr lang="en-US" dirty="0" smtClean="0"/>
              <a:t>CSS properties change</a:t>
            </a:r>
          </a:p>
          <a:p>
            <a:pPr lvl="1"/>
            <a:r>
              <a:rPr lang="en-US" dirty="0" smtClean="0"/>
              <a:t>Not re-entrant</a:t>
            </a:r>
          </a:p>
          <a:p>
            <a:r>
              <a:rPr lang="en-US" dirty="0" smtClean="0"/>
              <a:t>Most times we are fixing tests to keep up with code</a:t>
            </a:r>
            <a:r>
              <a:rPr lang="is-IS" dirty="0" smtClean="0"/>
              <a:t>…</a:t>
            </a:r>
            <a:endParaRPr lang="en-US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5928" y="1459005"/>
            <a:ext cx="5895548" cy="39870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98694" y="6021694"/>
            <a:ext cx="5605317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</a:rPr>
              <a:t>Need for Abstraction on Top of  WebDriver</a:t>
            </a:r>
            <a:endParaRPr 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619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For Abstraction – Page Objects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4309" y="1148576"/>
            <a:ext cx="6046043" cy="459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7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Abstraction – Page Objects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4309" y="1148576"/>
            <a:ext cx="6046043" cy="457987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7624482" y="677437"/>
            <a:ext cx="4208930" cy="4424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Pages are people too, my friend!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very page has </a:t>
            </a:r>
            <a:r>
              <a:rPr lang="en-US" strike="sngStrike" dirty="0" smtClean="0"/>
              <a:t>feelings and emotions</a:t>
            </a:r>
            <a:r>
              <a:rPr lang="en-US" dirty="0" smtClean="0"/>
              <a:t> attributes and actions associated with it</a:t>
            </a:r>
          </a:p>
          <a:p>
            <a:pPr lvl="1"/>
            <a:r>
              <a:rPr lang="en-US" dirty="0" smtClean="0"/>
              <a:t>How these are implemented is abstracted</a:t>
            </a:r>
          </a:p>
          <a:p>
            <a:pPr lvl="1"/>
            <a:r>
              <a:rPr lang="en-US" dirty="0" smtClean="0"/>
              <a:t>What’s exported are the actions this webpage can perform</a:t>
            </a:r>
          </a:p>
        </p:txBody>
      </p:sp>
      <p:sp>
        <p:nvSpPr>
          <p:cNvPr id="3" name="Down Arrow 2"/>
          <p:cNvSpPr/>
          <p:nvPr/>
        </p:nvSpPr>
        <p:spPr>
          <a:xfrm>
            <a:off x="9433111" y="4846517"/>
            <a:ext cx="591671" cy="7261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045346" y="5661210"/>
            <a:ext cx="35554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</a:rPr>
              <a:t>PAGE OBJECT MODEL</a:t>
            </a:r>
            <a:endParaRPr lang="en-US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72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3" grpId="0" animBg="1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Abstraction – Page Objects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624482" y="712694"/>
            <a:ext cx="4208930" cy="583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Separate Business Logic from Browser Handling</a:t>
            </a:r>
          </a:p>
          <a:p>
            <a:pPr lvl="1"/>
            <a:r>
              <a:rPr lang="en-US" dirty="0" smtClean="0"/>
              <a:t>Each Page has an Object</a:t>
            </a:r>
          </a:p>
          <a:p>
            <a:pPr lvl="1"/>
            <a:r>
              <a:rPr lang="en-US" dirty="0" smtClean="0"/>
              <a:t>Exported methods: Page’s Functionality</a:t>
            </a:r>
          </a:p>
          <a:p>
            <a:pPr lvl="1"/>
            <a:r>
              <a:rPr lang="en-US" dirty="0" smtClean="0"/>
              <a:t>Abstracted methods: Browser, UI, WebElement handling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8373264"/>
              </p:ext>
            </p:extLst>
          </p:nvPr>
        </p:nvGraphicFramePr>
        <p:xfrm>
          <a:off x="1484313" y="1293813"/>
          <a:ext cx="5911850" cy="4497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519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3885" y="1149349"/>
            <a:ext cx="4679137" cy="557639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484310" y="206298"/>
            <a:ext cx="10018713" cy="942278"/>
          </a:xfrm>
        </p:spPr>
        <p:txBody>
          <a:bodyPr/>
          <a:lstStyle/>
          <a:p>
            <a:r>
              <a:rPr lang="en-US" dirty="0" smtClean="0"/>
              <a:t>Page Objects - Example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5217459" y="3455894"/>
            <a:ext cx="1506070" cy="4840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4190" y="1148576"/>
            <a:ext cx="3518967" cy="531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030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3887" y="1149350"/>
            <a:ext cx="4679136" cy="557639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484310" y="206298"/>
            <a:ext cx="10018713" cy="942278"/>
          </a:xfrm>
        </p:spPr>
        <p:txBody>
          <a:bodyPr/>
          <a:lstStyle/>
          <a:p>
            <a:r>
              <a:rPr lang="en-US" dirty="0" smtClean="0"/>
              <a:t>Page Objects – Few Things to Note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1484312" y="1148576"/>
            <a:ext cx="4895055" cy="4642624"/>
          </a:xfrm>
        </p:spPr>
        <p:txBody>
          <a:bodyPr>
            <a:normAutofit/>
          </a:bodyPr>
          <a:lstStyle/>
          <a:p>
            <a:r>
              <a:rPr lang="en-US" b="1" dirty="0" smtClean="0"/>
              <a:t>Notes:</a:t>
            </a:r>
          </a:p>
          <a:p>
            <a:r>
              <a:rPr lang="en-US" dirty="0" smtClean="0"/>
              <a:t>Annotations: Object is assumed to be initialized through PageFactory.</a:t>
            </a:r>
          </a:p>
          <a:p>
            <a:r>
              <a:rPr lang="en-US" dirty="0" smtClean="0"/>
              <a:t>@FindBy can support: id, name, </a:t>
            </a:r>
            <a:r>
              <a:rPr lang="en-US" dirty="0" err="1" smtClean="0"/>
              <a:t>tagName</a:t>
            </a:r>
            <a:r>
              <a:rPr lang="en-US" dirty="0"/>
              <a:t>, </a:t>
            </a:r>
            <a:r>
              <a:rPr lang="en-US" dirty="0" err="1" smtClean="0"/>
              <a:t>linkText</a:t>
            </a:r>
            <a:r>
              <a:rPr lang="en-US" dirty="0"/>
              <a:t>, </a:t>
            </a:r>
            <a:r>
              <a:rPr lang="en-US" dirty="0" err="1" smtClean="0"/>
              <a:t>partialLinkText</a:t>
            </a:r>
            <a:r>
              <a:rPr lang="en-US" dirty="0" smtClean="0"/>
              <a:t>, </a:t>
            </a:r>
            <a:r>
              <a:rPr lang="en-US" dirty="0" err="1" smtClean="0"/>
              <a:t>css</a:t>
            </a:r>
            <a:r>
              <a:rPr lang="en-US" dirty="0" smtClean="0"/>
              <a:t>, </a:t>
            </a:r>
            <a:r>
              <a:rPr lang="en-US" dirty="0" err="1"/>
              <a:t>xpath</a:t>
            </a:r>
            <a:endParaRPr lang="en-US" dirty="0" smtClean="0"/>
          </a:p>
          <a:p>
            <a:r>
              <a:rPr lang="en-US" dirty="0" smtClean="0"/>
              <a:t>@CacheLookup annotation: Object is assumed to never change in the DOM.</a:t>
            </a:r>
          </a:p>
          <a:p>
            <a:r>
              <a:rPr lang="en-US" dirty="0" smtClean="0"/>
              <a:t>All buttons/actions are usually translated into functions.</a:t>
            </a:r>
          </a:p>
          <a:p>
            <a:r>
              <a:rPr lang="en-US" dirty="0" smtClean="0"/>
              <a:t>Functions use data providers to provide configurable, re-entrant data.</a:t>
            </a:r>
          </a:p>
          <a:p>
            <a:endParaRPr lang="en-US" dirty="0"/>
          </a:p>
        </p:txBody>
      </p:sp>
      <p:sp>
        <p:nvSpPr>
          <p:cNvPr id="2" name="Right Brace 1"/>
          <p:cNvSpPr/>
          <p:nvPr/>
        </p:nvSpPr>
        <p:spPr>
          <a:xfrm>
            <a:off x="9843247" y="1949824"/>
            <a:ext cx="497541" cy="2299447"/>
          </a:xfrm>
          <a:prstGeom prst="rightBrace">
            <a:avLst>
              <a:gd name="adj1" fmla="val 8333"/>
              <a:gd name="adj2" fmla="val 49415"/>
            </a:avLst>
          </a:prstGeom>
          <a:ln w="635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 rot="16200000">
            <a:off x="10160799" y="2914881"/>
            <a:ext cx="1152880" cy="369332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Attributes</a:t>
            </a:r>
            <a:endParaRPr lang="en-US" dirty="0"/>
          </a:p>
        </p:txBody>
      </p:sp>
      <p:sp>
        <p:nvSpPr>
          <p:cNvPr id="8" name="Right Brace 7"/>
          <p:cNvSpPr/>
          <p:nvPr/>
        </p:nvSpPr>
        <p:spPr>
          <a:xfrm>
            <a:off x="9843247" y="4556850"/>
            <a:ext cx="497541" cy="1861312"/>
          </a:xfrm>
          <a:prstGeom prst="rightBrace">
            <a:avLst>
              <a:gd name="adj1" fmla="val 8333"/>
              <a:gd name="adj2" fmla="val 49415"/>
            </a:avLst>
          </a:prstGeom>
          <a:ln w="63500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10270633" y="5412072"/>
            <a:ext cx="933211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21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 uiExpand="1" build="p"/>
      <p:bldP spid="2" grpId="0" animBg="1"/>
      <p:bldP spid="3" grpId="0" animBg="1"/>
      <p:bldP spid="8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Object Paradigm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Expose the </a:t>
            </a:r>
            <a:r>
              <a:rPr lang="en-US" b="1" dirty="0" smtClean="0"/>
              <a:t>service</a:t>
            </a:r>
            <a:r>
              <a:rPr lang="en-US" dirty="0" smtClean="0"/>
              <a:t> you’re interacting with, </a:t>
            </a:r>
            <a:r>
              <a:rPr lang="en-US" b="1" dirty="0" smtClean="0"/>
              <a:t>not the implementation.</a:t>
            </a:r>
            <a:r>
              <a:rPr lang="en-US" dirty="0" smtClean="0"/>
              <a:t>																		- Selenium Wiki</a:t>
            </a:r>
          </a:p>
          <a:p>
            <a:endParaRPr lang="en-US" dirty="0" smtClean="0"/>
          </a:p>
          <a:p>
            <a:r>
              <a:rPr lang="en-US" dirty="0" smtClean="0"/>
              <a:t>If you’re using WebDriver API in your test methods</a:t>
            </a:r>
            <a:r>
              <a:rPr lang="is-IS" dirty="0" smtClean="0"/>
              <a:t>… You are doing it wrong.</a:t>
            </a:r>
          </a:p>
          <a:p>
            <a:pPr marL="457200" lvl="1" indent="0">
              <a:buNone/>
            </a:pPr>
            <a:r>
              <a:rPr lang="is-IS" dirty="0" smtClean="0"/>
              <a:t>															</a:t>
            </a:r>
            <a:r>
              <a:rPr lang="is-IS" sz="2400" dirty="0" smtClean="0"/>
              <a:t>- </a:t>
            </a:r>
            <a:r>
              <a:rPr lang="en-US" sz="2400" dirty="0" smtClean="0"/>
              <a:t>Simon Stewart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55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4310" y="1713943"/>
            <a:ext cx="4617114" cy="37724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23071" y="1115751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Business Logic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40133" y="2047574"/>
            <a:ext cx="3462890" cy="2734489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6264876" y="3323968"/>
            <a:ext cx="1421027" cy="5560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749503" y="1117573"/>
            <a:ext cx="1720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Driver Logic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770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822366"/>
          </a:xfrm>
        </p:spPr>
        <p:txBody>
          <a:bodyPr/>
          <a:lstStyle/>
          <a:p>
            <a:pPr algn="l"/>
            <a:r>
              <a:rPr lang="en-US" dirty="0" smtClean="0"/>
              <a:t>About </a:t>
            </a:r>
            <a:r>
              <a:rPr lang="en-US" dirty="0" smtClean="0"/>
              <a:t>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626919"/>
            <a:ext cx="9894889" cy="4164281"/>
          </a:xfrm>
        </p:spPr>
        <p:txBody>
          <a:bodyPr anchor="t"/>
          <a:lstStyle/>
          <a:p>
            <a:r>
              <a:rPr lang="en-US" dirty="0" smtClean="0"/>
              <a:t>Co-founder and Software Architect at Rhoynar Software </a:t>
            </a:r>
            <a:r>
              <a:rPr lang="en-US" dirty="0" smtClean="0"/>
              <a:t>Consulting, Boulder, CO</a:t>
            </a:r>
            <a:endParaRPr lang="en-US" dirty="0" smtClean="0"/>
          </a:p>
          <a:p>
            <a:r>
              <a:rPr lang="en-US" dirty="0" smtClean="0"/>
              <a:t>Working </a:t>
            </a:r>
            <a:r>
              <a:rPr lang="en-US" dirty="0" smtClean="0"/>
              <a:t>on Build, Infrastructure and Process Improvement Solutions</a:t>
            </a:r>
          </a:p>
          <a:p>
            <a:r>
              <a:rPr lang="en-US" dirty="0" smtClean="0"/>
              <a:t>12+ years of Software Engineering Experience</a:t>
            </a:r>
          </a:p>
        </p:txBody>
      </p:sp>
    </p:spTree>
    <p:extLst>
      <p:ext uri="{BB962C8B-B14F-4D97-AF65-F5344CB8AC3E}">
        <p14:creationId xmlns:p14="http://schemas.microsoft.com/office/powerpoint/2010/main" val="1433796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value for exported services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84310" y="1646494"/>
            <a:ext cx="3671048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sz="1400" dirty="0" err="1" smtClean="0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public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void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login(){</a:t>
            </a: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  //Selenium Code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8658" y="1646494"/>
            <a:ext cx="4549589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sz="1400" dirty="0" err="1" smtClean="0">
                <a:latin typeface="Courier New" charset="0"/>
                <a:ea typeface="Courier New" charset="0"/>
                <a:cs typeface="Courier New" charset="0"/>
              </a:rPr>
              <a:t>AccountsPage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public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void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 smtClean="0">
                <a:latin typeface="Courier New" charset="0"/>
                <a:ea typeface="Courier New" charset="0"/>
                <a:cs typeface="Courier New" charset="0"/>
              </a:rPr>
              <a:t>viewAccountDetails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(){</a:t>
            </a: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  //Selenium Code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209146" y="2130588"/>
            <a:ext cx="1877454" cy="3496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84310" y="4973048"/>
            <a:ext cx="367104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sz="1400" dirty="0" err="1" smtClean="0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public </a:t>
            </a:r>
            <a:r>
              <a:rPr lang="en-US" sz="1400" b="1" dirty="0" err="1" smtClean="0">
                <a:latin typeface="Courier New" charset="0"/>
                <a:ea typeface="Courier New" charset="0"/>
                <a:cs typeface="Courier New" charset="0"/>
              </a:rPr>
              <a:t>AccountsPage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login(){</a:t>
            </a: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  //Selenium Code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98658" y="4973048"/>
            <a:ext cx="4876801" cy="16004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sz="1400" dirty="0" err="1" smtClean="0">
                <a:latin typeface="Courier New" charset="0"/>
                <a:ea typeface="Courier New" charset="0"/>
                <a:cs typeface="Courier New" charset="0"/>
              </a:rPr>
              <a:t>AccountsPage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public 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400" b="1" dirty="0" err="1" smtClean="0">
                <a:latin typeface="Courier New" charset="0"/>
                <a:ea typeface="Courier New" charset="0"/>
                <a:cs typeface="Courier New" charset="0"/>
              </a:rPr>
              <a:t>AccountsDetailsPage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 smtClean="0">
                <a:latin typeface="Courier New" charset="0"/>
                <a:ea typeface="Courier New" charset="0"/>
                <a:cs typeface="Courier New" charset="0"/>
              </a:rPr>
              <a:t>viewAccountDetails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(){</a:t>
            </a: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  //Selenium Code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5209146" y="5423643"/>
            <a:ext cx="1877454" cy="3496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484310" y="1148576"/>
            <a:ext cx="3217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Service Methods Returning void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484309" y="4461750"/>
            <a:ext cx="41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Service Methods Returning correct Object</a:t>
            </a:r>
            <a:endParaRPr lang="en-US" dirty="0"/>
          </a:p>
        </p:txBody>
      </p:sp>
      <p:sp>
        <p:nvSpPr>
          <p:cNvPr id="13" name="&quot;No&quot; Symbol 12"/>
          <p:cNvSpPr/>
          <p:nvPr/>
        </p:nvSpPr>
        <p:spPr>
          <a:xfrm>
            <a:off x="4702307" y="1022883"/>
            <a:ext cx="2734561" cy="2736320"/>
          </a:xfrm>
          <a:prstGeom prst="noSmoking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712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Value -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4894729"/>
            <a:ext cx="10018713" cy="896471"/>
          </a:xfrm>
        </p:spPr>
        <p:txBody>
          <a:bodyPr/>
          <a:lstStyle/>
          <a:p>
            <a:r>
              <a:rPr lang="en-US" dirty="0" smtClean="0"/>
              <a:t>Return a generic </a:t>
            </a:r>
            <a:r>
              <a:rPr lang="en-US" b="1" i="1" dirty="0" smtClean="0"/>
              <a:t>Page Interface Object</a:t>
            </a:r>
            <a:r>
              <a:rPr lang="en-US" dirty="0" smtClean="0"/>
              <a:t> Instead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69157" y="2071906"/>
            <a:ext cx="3671048" cy="138499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sz="1400" dirty="0" err="1" smtClean="0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public </a:t>
            </a:r>
            <a:r>
              <a:rPr lang="en-US" sz="1400" b="1" dirty="0" err="1" smtClean="0">
                <a:latin typeface="Courier New" charset="0"/>
                <a:ea typeface="Courier New" charset="0"/>
                <a:cs typeface="Courier New" charset="0"/>
              </a:rPr>
              <a:t>AccountsPage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login(){</a:t>
            </a: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  //Selenium Code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02087" y="1148576"/>
            <a:ext cx="3671048" cy="92333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Accounts Page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02087" y="3301825"/>
            <a:ext cx="3671048" cy="92333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Login Page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ight Arrow 7"/>
          <p:cNvSpPr/>
          <p:nvPr/>
        </p:nvSpPr>
        <p:spPr>
          <a:xfrm rot="20395516">
            <a:off x="5052956" y="1855472"/>
            <a:ext cx="1836380" cy="4437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457520">
            <a:off x="5006933" y="3205928"/>
            <a:ext cx="1836380" cy="4437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 rot="20423365">
            <a:off x="5432612" y="1694330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pass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1551171">
            <a:off x="5540188" y="2944906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fail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12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  <p:bldP spid="5" grpId="0" animBg="1"/>
      <p:bldP spid="6" grpId="0" animBg="1"/>
      <p:bldP spid="8" grpId="0" animBg="1"/>
      <p:bldP spid="11" grpId="0" animBg="1"/>
      <p:bldP spid="12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Timeouts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85047" y="2272553"/>
            <a:ext cx="4585447" cy="212365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testApplication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 {</a:t>
            </a: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= new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accountsPage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loginPage.login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Thread.sleep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(3000);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accountsPage.viewAccounts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6091518" y="3173506"/>
            <a:ext cx="1143000" cy="497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5542" y="2272553"/>
            <a:ext cx="4585447" cy="212365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testApplication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 {</a:t>
            </a: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= new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accountsPage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loginPage.login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accountsPage.waitForPage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accountsPage.viewAccounts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19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 animBg="1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Factory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35071" y="433292"/>
            <a:ext cx="4746812" cy="255454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private WebElement email;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private WebElement password;</a:t>
            </a:r>
          </a:p>
          <a:p>
            <a:endParaRPr lang="en-US" sz="16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//Constructor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public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(WebDriver driver){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driver.findById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(“email”);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driver.findById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(“password”);</a:t>
            </a: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45642" y="3778624"/>
            <a:ext cx="5925670" cy="304698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FindBy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(id =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“email”)</a:t>
            </a: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private WebElement email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sz="16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@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FindBy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(id = “password”)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private WebElement password;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//Constructor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public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LoginPage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(WebDriver driver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sz="1600" dirty="0" err="1" smtClean="0">
                <a:latin typeface="Courier New" charset="0"/>
                <a:ea typeface="Courier New" charset="0"/>
                <a:cs typeface="Courier New" charset="0"/>
              </a:rPr>
              <a:t>PageFactory.initElement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(driver, this);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6" name="Down Arrow 5"/>
          <p:cNvSpPr/>
          <p:nvPr/>
        </p:nvSpPr>
        <p:spPr>
          <a:xfrm>
            <a:off x="6979024" y="2987837"/>
            <a:ext cx="443752" cy="8445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60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we stand?</a:t>
            </a:r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1013664" y="1765695"/>
            <a:ext cx="6742761" cy="4303384"/>
            <a:chOff x="1013664" y="1765695"/>
            <a:chExt cx="6742761" cy="4303384"/>
          </a:xfrm>
        </p:grpSpPr>
        <p:grpSp>
          <p:nvGrpSpPr>
            <p:cNvPr id="15" name="Group 14"/>
            <p:cNvGrpSpPr/>
            <p:nvPr/>
          </p:nvGrpSpPr>
          <p:grpSpPr>
            <a:xfrm>
              <a:off x="1013664" y="1765695"/>
              <a:ext cx="6742761" cy="4303384"/>
              <a:chOff x="1013664" y="1765695"/>
              <a:chExt cx="6742761" cy="4303384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3011510" y="5114972"/>
                <a:ext cx="2743200" cy="95410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 smtClean="0"/>
              </a:p>
              <a:p>
                <a:pPr algn="ctr"/>
                <a:r>
                  <a:rPr lang="en-US" sz="2000" dirty="0" smtClean="0"/>
                  <a:t>Web App</a:t>
                </a:r>
                <a:endParaRPr lang="en-US" sz="1600" dirty="0" smtClean="0"/>
              </a:p>
              <a:p>
                <a:endParaRPr lang="en-US" dirty="0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1013664" y="3620690"/>
                <a:ext cx="1850560" cy="40011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smtClean="0"/>
                  <a:t>Page Object</a:t>
                </a:r>
                <a:endParaRPr lang="en-US" sz="1600" smtClean="0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509683" y="3620690"/>
                <a:ext cx="1746854" cy="40011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/>
                  <a:t>Page Object</a:t>
                </a:r>
                <a:endParaRPr lang="en-US" sz="1600" dirty="0" smtClean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009571" y="4020800"/>
                <a:ext cx="1746854" cy="36933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Data Provider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821313" y="3620690"/>
                <a:ext cx="1746854" cy="40011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/>
                  <a:t>Page Object</a:t>
                </a:r>
                <a:endParaRPr lang="en-US" sz="1600" dirty="0" smtClean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3669152" y="4020800"/>
                <a:ext cx="1746854" cy="36933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Data Provider</a:t>
                </a:r>
                <a:endParaRPr lang="en-US" dirty="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1276839" y="4020800"/>
                <a:ext cx="1746854" cy="36933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Data Provider</a:t>
                </a:r>
                <a:endParaRPr lang="en-US" dirty="0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025588" y="1765695"/>
                <a:ext cx="2743200" cy="95410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 smtClean="0"/>
              </a:p>
              <a:p>
                <a:pPr algn="ctr"/>
                <a:r>
                  <a:rPr lang="en-US" sz="2000" dirty="0" smtClean="0"/>
                  <a:t>Test/Business Logic</a:t>
                </a:r>
                <a:endParaRPr lang="en-US" sz="1600" dirty="0" smtClean="0"/>
              </a:p>
              <a:p>
                <a:endParaRPr lang="en-US" dirty="0"/>
              </a:p>
            </p:txBody>
          </p:sp>
        </p:grpSp>
        <p:cxnSp>
          <p:nvCxnSpPr>
            <p:cNvPr id="17" name="Elbow Connector 16"/>
            <p:cNvCxnSpPr>
              <a:stCxn id="6" idx="0"/>
              <a:endCxn id="14" idx="2"/>
            </p:cNvCxnSpPr>
            <p:nvPr/>
          </p:nvCxnSpPr>
          <p:spPr>
            <a:xfrm rot="5400000" flipH="1" flipV="1">
              <a:off x="2717622" y="1941124"/>
              <a:ext cx="900888" cy="2458244"/>
            </a:xfrm>
            <a:prstGeom prst="bentConnector3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/>
            <p:cNvCxnSpPr>
              <a:stCxn id="7" idx="0"/>
            </p:cNvCxnSpPr>
            <p:nvPr/>
          </p:nvCxnSpPr>
          <p:spPr>
            <a:xfrm rot="5400000" flipH="1" flipV="1">
              <a:off x="3998469" y="3221971"/>
              <a:ext cx="783361" cy="14078"/>
            </a:xfrm>
            <a:prstGeom prst="bentConnector3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/>
            <p:cNvCxnSpPr>
              <a:stCxn id="11" idx="0"/>
              <a:endCxn id="14" idx="2"/>
            </p:cNvCxnSpPr>
            <p:nvPr/>
          </p:nvCxnSpPr>
          <p:spPr>
            <a:xfrm rot="16200000" flipV="1">
              <a:off x="5095520" y="2021470"/>
              <a:ext cx="900888" cy="2297552"/>
            </a:xfrm>
            <a:prstGeom prst="bentConnector3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/>
            <p:cNvCxnSpPr>
              <a:stCxn id="5" idx="0"/>
              <a:endCxn id="13" idx="2"/>
            </p:cNvCxnSpPr>
            <p:nvPr/>
          </p:nvCxnSpPr>
          <p:spPr>
            <a:xfrm rot="16200000" flipV="1">
              <a:off x="2904268" y="3636130"/>
              <a:ext cx="724840" cy="2232844"/>
            </a:xfrm>
            <a:prstGeom prst="bentConnector3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/>
            <p:cNvCxnSpPr>
              <a:stCxn id="5" idx="0"/>
            </p:cNvCxnSpPr>
            <p:nvPr/>
          </p:nvCxnSpPr>
          <p:spPr>
            <a:xfrm rot="5400000" flipH="1" flipV="1">
              <a:off x="4020690" y="4752552"/>
              <a:ext cx="724840" cy="12700"/>
            </a:xfrm>
            <a:prstGeom prst="bentConnector3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/>
            <p:cNvCxnSpPr>
              <a:stCxn id="5" idx="0"/>
              <a:endCxn id="9" idx="2"/>
            </p:cNvCxnSpPr>
            <p:nvPr/>
          </p:nvCxnSpPr>
          <p:spPr>
            <a:xfrm rot="5400000" flipH="1" flipV="1">
              <a:off x="5270634" y="3502608"/>
              <a:ext cx="724840" cy="2499888"/>
            </a:xfrm>
            <a:prstGeom prst="bentConnector3">
              <a:avLst/>
            </a:prstGeom>
            <a:ln w="3810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ounded Rectangle 31"/>
          <p:cNvSpPr/>
          <p:nvPr/>
        </p:nvSpPr>
        <p:spPr>
          <a:xfrm>
            <a:off x="874058" y="2739599"/>
            <a:ext cx="7382435" cy="2242164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  <a:ln>
            <a:solidFill>
              <a:schemeClr val="accent1">
                <a:lumMod val="40000"/>
                <a:lumOff val="6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9009529" y="3336921"/>
            <a:ext cx="2070847" cy="83099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Auto Generated!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34" name="Right Arrow 33"/>
          <p:cNvSpPr/>
          <p:nvPr/>
        </p:nvSpPr>
        <p:spPr>
          <a:xfrm>
            <a:off x="8323729" y="3620690"/>
            <a:ext cx="645459" cy="2399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8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2" grpId="0" animBg="1"/>
      <p:bldP spid="33" grpId="0" animBg="1"/>
      <p:bldP spid="3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Generation of Page Object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4366" y="1148577"/>
            <a:ext cx="5190564" cy="1917352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An advantage of putting structure to the process gives us a model for auto-generating object test code</a:t>
            </a:r>
          </a:p>
          <a:p>
            <a:r>
              <a:rPr lang="en-US" dirty="0" smtClean="0"/>
              <a:t>AutoTestR uses node.js framework to parse the DOM for the page and generate corresponding test object code.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824" y="3219077"/>
            <a:ext cx="5252582" cy="2455582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19939697">
            <a:off x="6010616" y="2796987"/>
            <a:ext cx="966101" cy="53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03830" y="1148576"/>
            <a:ext cx="4679137" cy="5576392"/>
          </a:xfrm>
          <a:prstGeom prst="rect">
            <a:avLst/>
          </a:prstGeom>
        </p:spPr>
      </p:pic>
      <p:sp>
        <p:nvSpPr>
          <p:cNvPr id="7" name="Frame 6"/>
          <p:cNvSpPr/>
          <p:nvPr/>
        </p:nvSpPr>
        <p:spPr>
          <a:xfrm>
            <a:off x="7476565" y="2312894"/>
            <a:ext cx="2178423" cy="56477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906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animBg="1"/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step further</a:t>
            </a:r>
            <a:r>
              <a:rPr lang="is-IS" dirty="0" smtClean="0"/>
              <a:t>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4310" y="1404071"/>
            <a:ext cx="5695715" cy="39613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70611" y="1148576"/>
            <a:ext cx="39745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Each node represents a page-object (or rather </a:t>
            </a:r>
            <a:r>
              <a:rPr lang="en-US" b="1" i="1" dirty="0" smtClean="0"/>
              <a:t>business object</a:t>
            </a:r>
            <a:r>
              <a:rPr lang="en-US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Each node specifies what are its exported interfaces, what are its next states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Based on this graph, AutoTestR auto-generates </a:t>
            </a:r>
            <a:r>
              <a:rPr lang="en-US" b="1" dirty="0" smtClean="0"/>
              <a:t>test case skeletons </a:t>
            </a:r>
            <a:r>
              <a:rPr lang="en-US" dirty="0" smtClean="0"/>
              <a:t>as well!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29649" y="3586974"/>
            <a:ext cx="455925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b="1" dirty="0" smtClean="0"/>
              <a:t>Example Test Cases:</a:t>
            </a:r>
          </a:p>
          <a:p>
            <a:pPr marL="742950" lvl="1" indent="-285750">
              <a:buFontTx/>
              <a:buChar char="-"/>
            </a:pPr>
            <a:r>
              <a:rPr lang="en-US" sz="1600" dirty="0" smtClean="0"/>
              <a:t>Login-&gt;Unregistered Page</a:t>
            </a:r>
          </a:p>
          <a:p>
            <a:pPr marL="742950" lvl="1" indent="-285750">
              <a:buFontTx/>
              <a:buChar char="-"/>
            </a:pPr>
            <a:r>
              <a:rPr lang="en-US" sz="1600" dirty="0" smtClean="0"/>
              <a:t>Login-&gt;Main Page-&gt;</a:t>
            </a:r>
            <a:r>
              <a:rPr lang="en-US" sz="1600" dirty="0" err="1" smtClean="0"/>
              <a:t>CreateUser</a:t>
            </a:r>
            <a:r>
              <a:rPr lang="en-US" sz="1600" dirty="0" smtClean="0"/>
              <a:t>-&gt;End</a:t>
            </a:r>
          </a:p>
          <a:p>
            <a:pPr marL="742950" lvl="1" indent="-285750">
              <a:buFontTx/>
              <a:buChar char="-"/>
            </a:pPr>
            <a:r>
              <a:rPr lang="en-US" sz="1600" dirty="0" smtClean="0"/>
              <a:t>Login-&gt;Main Page-&gt;</a:t>
            </a:r>
            <a:r>
              <a:rPr lang="en-US" sz="1600" dirty="0" err="1" smtClean="0"/>
              <a:t>SearchUser</a:t>
            </a:r>
            <a:r>
              <a:rPr lang="en-US" sz="1600" dirty="0" smtClean="0"/>
              <a:t>-&gt;End</a:t>
            </a:r>
          </a:p>
          <a:p>
            <a:pPr marL="742950" lvl="1" indent="-285750">
              <a:buFontTx/>
              <a:buChar char="-"/>
            </a:pPr>
            <a:r>
              <a:rPr lang="en-US" sz="1600" dirty="0" smtClean="0"/>
              <a:t>Login-&gt;Main Page-&gt;</a:t>
            </a:r>
            <a:r>
              <a:rPr lang="en-US" sz="1600" dirty="0" err="1" smtClean="0"/>
              <a:t>DeleteUser</a:t>
            </a:r>
            <a:r>
              <a:rPr lang="en-US" sz="1600" dirty="0" smtClean="0"/>
              <a:t>-&gt;End</a:t>
            </a:r>
          </a:p>
          <a:p>
            <a:pPr marL="742950" lvl="1" indent="-285750">
              <a:buFontTx/>
              <a:buChar char="-"/>
            </a:pPr>
            <a:r>
              <a:rPr lang="en-US" sz="1600" dirty="0" smtClean="0"/>
              <a:t>Login-&gt;Main Page-&gt;Unregistered Page</a:t>
            </a:r>
          </a:p>
        </p:txBody>
      </p:sp>
    </p:spTree>
    <p:extLst>
      <p:ext uri="{BB962C8B-B14F-4D97-AF65-F5344CB8AC3E}">
        <p14:creationId xmlns:p14="http://schemas.microsoft.com/office/powerpoint/2010/main" val="182387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Generated </a:t>
            </a:r>
            <a:r>
              <a:rPr lang="en-US" smtClean="0"/>
              <a:t>Test Cases: AutoTestR </a:t>
            </a:r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83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 with AutoTestR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5410" y="1272279"/>
            <a:ext cx="10438704" cy="388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66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AutoTestR – Roadmap and </a:t>
            </a:r>
            <a:r>
              <a:rPr lang="en-US" b="1" dirty="0"/>
              <a:t>Upcoming Features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Open-source and release a community version by end of the year.</a:t>
            </a:r>
          </a:p>
          <a:p>
            <a:r>
              <a:rPr lang="en-US" dirty="0" smtClean="0"/>
              <a:t>More </a:t>
            </a:r>
            <a:r>
              <a:rPr lang="en-US" dirty="0"/>
              <a:t>graph based intelligent testing, configurable edge weights.</a:t>
            </a:r>
          </a:p>
          <a:p>
            <a:r>
              <a:rPr lang="en-US" dirty="0"/>
              <a:t>Integrating with Cloud Based Testing Infrastructure</a:t>
            </a:r>
          </a:p>
          <a:p>
            <a:r>
              <a:rPr lang="en-US" dirty="0" smtClean="0"/>
              <a:t>Separate </a:t>
            </a:r>
            <a:r>
              <a:rPr lang="en-US" dirty="0"/>
              <a:t>Test Assertions from Auto-Generated Code</a:t>
            </a:r>
          </a:p>
          <a:p>
            <a:r>
              <a:rPr lang="en-US" dirty="0" smtClean="0"/>
              <a:t>Support for business </a:t>
            </a:r>
            <a:r>
              <a:rPr lang="en-US" dirty="0"/>
              <a:t>logic testing</a:t>
            </a:r>
          </a:p>
          <a:p>
            <a:r>
              <a:rPr lang="en-US" dirty="0"/>
              <a:t>Auto generate TestNG files for regression and performance </a:t>
            </a:r>
            <a:r>
              <a:rPr lang="en-US" dirty="0" smtClean="0"/>
              <a:t>testing</a:t>
            </a:r>
          </a:p>
          <a:p>
            <a:r>
              <a:rPr lang="en-US" dirty="0"/>
              <a:t>Database based test key-value </a:t>
            </a:r>
            <a:r>
              <a:rPr lang="en-US" dirty="0" smtClean="0"/>
              <a:t>generation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639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822366"/>
          </a:xfrm>
        </p:spPr>
        <p:txBody>
          <a:bodyPr/>
          <a:lstStyle/>
          <a:p>
            <a:pPr algn="l"/>
            <a:r>
              <a:rPr lang="en-US" dirty="0" smtClean="0"/>
              <a:t>About </a:t>
            </a:r>
            <a:r>
              <a:rPr lang="en-US" dirty="0" smtClean="0"/>
              <a:t>Rhoynar Software Consulting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341828"/>
            <a:ext cx="9894889" cy="64638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Founded in 2015, providing QA automation and Continuous Delivery Services for clients in Denver/Boulder area.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67395" y="667696"/>
            <a:ext cx="1935629" cy="840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499" y="2798124"/>
            <a:ext cx="5092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Contact Us:</a:t>
            </a:r>
          </a:p>
          <a:p>
            <a:r>
              <a:rPr lang="en-US" sz="2400" b="1" dirty="0" smtClean="0"/>
              <a:t>Rhoynar Software Consulting</a:t>
            </a:r>
            <a:endParaRPr lang="en-US" sz="2400" b="1" dirty="0"/>
          </a:p>
          <a:p>
            <a:r>
              <a:rPr lang="en-US" sz="2400" dirty="0" smtClean="0"/>
              <a:t>Web: </a:t>
            </a:r>
            <a:r>
              <a:rPr lang="en-US" sz="2400" dirty="0" smtClean="0">
                <a:hlinkClick r:id="rId3"/>
              </a:rPr>
              <a:t>www.rhoynar.com</a:t>
            </a:r>
            <a:endParaRPr lang="en-US" sz="2400" dirty="0"/>
          </a:p>
          <a:p>
            <a:r>
              <a:rPr lang="en-US" sz="2400" dirty="0" smtClean="0"/>
              <a:t>Ph.: +</a:t>
            </a:r>
            <a:r>
              <a:rPr lang="en-US" sz="20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1-855-5-RHOYNAR</a:t>
            </a:r>
            <a:endParaRPr lang="en-US" sz="2400" dirty="0">
              <a:latin typeface="Arial Rounded MT Bold" charset="0"/>
              <a:ea typeface="Arial Rounded MT Bold" charset="0"/>
              <a:cs typeface="Arial Rounded MT Bold" charset="0"/>
            </a:endParaRPr>
          </a:p>
          <a:p>
            <a:r>
              <a:rPr lang="en-US" sz="2400" dirty="0" smtClean="0"/>
              <a:t>Email: </a:t>
            </a:r>
            <a:r>
              <a:rPr lang="en-US" sz="2400" dirty="0" smtClean="0">
                <a:hlinkClick r:id="rId4"/>
              </a:rPr>
              <a:t>contact@rhoynar.com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484310" y="2644236"/>
            <a:ext cx="47005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dirty="0"/>
              <a:t>QA </a:t>
            </a:r>
            <a:r>
              <a:rPr lang="en-US" sz="2000" dirty="0" smtClean="0"/>
              <a:t>Automation</a:t>
            </a:r>
            <a:endParaRPr lang="en-US" sz="2000" dirty="0"/>
          </a:p>
          <a:p>
            <a:pPr>
              <a:buFontTx/>
              <a:buChar char="-"/>
            </a:pPr>
            <a:r>
              <a:rPr lang="en-US" sz="2000" dirty="0"/>
              <a:t>Continuous </a:t>
            </a:r>
            <a:r>
              <a:rPr lang="en-US" sz="2000" dirty="0" smtClean="0"/>
              <a:t>Delivery</a:t>
            </a:r>
            <a:endParaRPr lang="en-US" sz="2000" dirty="0"/>
          </a:p>
          <a:p>
            <a:pPr>
              <a:buFontTx/>
              <a:buChar char="-"/>
            </a:pPr>
            <a:r>
              <a:rPr lang="en-US" sz="2000" dirty="0" smtClean="0"/>
              <a:t>Security Testing</a:t>
            </a:r>
          </a:p>
          <a:p>
            <a:pPr>
              <a:buFontTx/>
              <a:buChar char="-"/>
            </a:pPr>
            <a:r>
              <a:rPr lang="en-US" sz="2000" dirty="0" smtClean="0"/>
              <a:t>IOT Testing</a:t>
            </a:r>
            <a:endParaRPr lang="en-US" sz="2000" dirty="0"/>
          </a:p>
          <a:p>
            <a:pPr>
              <a:buFontTx/>
              <a:buChar char="-"/>
            </a:pPr>
            <a:r>
              <a:rPr lang="en-US" sz="2000" dirty="0" smtClean="0"/>
              <a:t>QA </a:t>
            </a:r>
            <a:r>
              <a:rPr lang="en-US" sz="2000" dirty="0"/>
              <a:t>Staffing</a:t>
            </a:r>
          </a:p>
          <a:p>
            <a:pPr>
              <a:buFontTx/>
              <a:buChar char="-"/>
            </a:pPr>
            <a:r>
              <a:rPr lang="en-US" sz="2000" dirty="0"/>
              <a:t>Web Development (MEAN stack)</a:t>
            </a:r>
          </a:p>
          <a:p>
            <a:pPr>
              <a:buFontTx/>
              <a:buChar char="-"/>
            </a:pPr>
            <a:r>
              <a:rPr lang="en-US" sz="2000" dirty="0"/>
              <a:t>Mobile App Development (iOS/Android)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80363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Separate Business Logic from Implementation Logic</a:t>
            </a:r>
          </a:p>
          <a:p>
            <a:r>
              <a:rPr lang="en-US" dirty="0" smtClean="0"/>
              <a:t>Return the Page Object (generic Page superclass) from exported services</a:t>
            </a:r>
          </a:p>
          <a:p>
            <a:r>
              <a:rPr lang="en-US" dirty="0" smtClean="0"/>
              <a:t>Page Load Wait time is a property of the page – keep it in the page object!</a:t>
            </a:r>
          </a:p>
          <a:p>
            <a:r>
              <a:rPr lang="en-US" dirty="0" smtClean="0"/>
              <a:t>Keep common utilities in the base class</a:t>
            </a:r>
          </a:p>
          <a:p>
            <a:r>
              <a:rPr lang="en-US" dirty="0" smtClean="0"/>
              <a:t>Use Data Providers</a:t>
            </a:r>
          </a:p>
          <a:p>
            <a:r>
              <a:rPr lang="en-US" dirty="0" smtClean="0"/>
              <a:t>Keep Exported methods Re-entrant</a:t>
            </a:r>
          </a:p>
          <a:p>
            <a:r>
              <a:rPr lang="en-US" dirty="0" smtClean="0"/>
              <a:t>AutoTestR – To Auto Generate Page Objects and Test Cases</a:t>
            </a:r>
          </a:p>
        </p:txBody>
      </p:sp>
    </p:spTree>
    <p:extLst>
      <p:ext uri="{BB962C8B-B14F-4D97-AF65-F5344CB8AC3E}">
        <p14:creationId xmlns:p14="http://schemas.microsoft.com/office/powerpoint/2010/main" val="38723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9199" y="222740"/>
            <a:ext cx="2405530" cy="10445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6600" y="413024"/>
            <a:ext cx="3516406" cy="7625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58787" y="4495380"/>
            <a:ext cx="45047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Contact Us:</a:t>
            </a:r>
          </a:p>
          <a:p>
            <a:r>
              <a:rPr lang="en-US" b="1" dirty="0" smtClean="0"/>
              <a:t>Rhoynar Software Consulting</a:t>
            </a:r>
            <a:endParaRPr lang="en-US" b="1" dirty="0"/>
          </a:p>
          <a:p>
            <a:r>
              <a:rPr lang="en-US" dirty="0" smtClean="0"/>
              <a:t>Web: </a:t>
            </a:r>
            <a:r>
              <a:rPr lang="en-US" dirty="0" smtClean="0">
                <a:hlinkClick r:id="rId5"/>
              </a:rPr>
              <a:t>www.rhoynar.com</a:t>
            </a:r>
            <a:endParaRPr lang="en-US" dirty="0"/>
          </a:p>
          <a:p>
            <a:r>
              <a:rPr lang="en-US" dirty="0" smtClean="0"/>
              <a:t>Ph.: +</a:t>
            </a:r>
            <a:r>
              <a:rPr lang="en-US" sz="16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1-855-5-RHOYNAR</a:t>
            </a:r>
            <a:endParaRPr lang="en-US" dirty="0">
              <a:latin typeface="Arial Rounded MT Bold" charset="0"/>
              <a:ea typeface="Arial Rounded MT Bold" charset="0"/>
              <a:cs typeface="Arial Rounded MT Bold" charset="0"/>
            </a:endParaRPr>
          </a:p>
          <a:p>
            <a:r>
              <a:rPr lang="en-US" dirty="0" smtClean="0"/>
              <a:t>Email: </a:t>
            </a:r>
            <a:r>
              <a:rPr lang="en-US" dirty="0" smtClean="0">
                <a:hlinkClick r:id="rId6"/>
              </a:rPr>
              <a:t>contact@rhoynar.com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59679" y="4495380"/>
            <a:ext cx="45047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Contact Us:</a:t>
            </a:r>
          </a:p>
          <a:p>
            <a:r>
              <a:rPr lang="en-US" b="1" dirty="0" smtClean="0"/>
              <a:t>DestinationJ Software Technologies</a:t>
            </a:r>
            <a:endParaRPr lang="en-US" b="1" dirty="0"/>
          </a:p>
          <a:p>
            <a:r>
              <a:rPr lang="en-US" dirty="0" smtClean="0"/>
              <a:t>Web: </a:t>
            </a:r>
            <a:r>
              <a:rPr lang="en-US" dirty="0" smtClean="0">
                <a:hlinkClick r:id="rId7"/>
              </a:rPr>
              <a:t>www.destinationj.com</a:t>
            </a:r>
            <a:endParaRPr lang="en-US" dirty="0"/>
          </a:p>
          <a:p>
            <a:r>
              <a:rPr lang="en-US" dirty="0" smtClean="0"/>
              <a:t>Ph.: +</a:t>
            </a:r>
            <a:r>
              <a:rPr lang="en-US" sz="16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1-303-408-9848</a:t>
            </a:r>
            <a:endParaRPr lang="en-US" sz="1600" dirty="0">
              <a:latin typeface="Arial Rounded MT Bold" charset="0"/>
              <a:ea typeface="Arial Rounded MT Bold" charset="0"/>
              <a:cs typeface="Arial Rounded MT Bold" charset="0"/>
            </a:endParaRPr>
          </a:p>
          <a:p>
            <a:r>
              <a:rPr lang="en-US" dirty="0" smtClean="0"/>
              <a:t>Email: </a:t>
            </a:r>
            <a:r>
              <a:rPr lang="en-US" dirty="0" smtClean="0">
                <a:hlinkClick r:id="rId8"/>
              </a:rPr>
              <a:t>contact@destinationj.com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653987" y="1617522"/>
            <a:ext cx="42761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Services: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QA Automation Consulting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Continuous Integration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Web and Mobile Testing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Security Testing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IOT Testing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QA Staffing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Web Development (MEAN stack)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Mobile App Development (iOS/Android)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92420" y="1617521"/>
            <a:ext cx="50392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Courses:</a:t>
            </a:r>
          </a:p>
          <a:p>
            <a:pPr marL="285750" indent="-285750">
              <a:buFontTx/>
              <a:buChar char="-"/>
            </a:pPr>
            <a:r>
              <a:rPr lang="en-US" b="1" dirty="0" smtClean="0"/>
              <a:t>QA Masters </a:t>
            </a:r>
            <a:r>
              <a:rPr lang="en-US" dirty="0" smtClean="0"/>
              <a:t>(Manual testing, HP ALM/QC, Selenium IDE, SQL) </a:t>
            </a:r>
            <a:endParaRPr lang="en-US" b="1" dirty="0" smtClean="0"/>
          </a:p>
          <a:p>
            <a:pPr marL="285750" indent="-285750">
              <a:buFontTx/>
              <a:buChar char="-"/>
            </a:pPr>
            <a:r>
              <a:rPr lang="en-US" b="1" dirty="0" smtClean="0"/>
              <a:t>QA Advanced </a:t>
            </a:r>
            <a:r>
              <a:rPr lang="en-US" dirty="0" smtClean="0"/>
              <a:t>(Java, SQL, Selenium WebDriver, POM, BDD, Cucumber)</a:t>
            </a:r>
            <a:endParaRPr lang="en-US" b="1" dirty="0" smtClean="0"/>
          </a:p>
          <a:p>
            <a:pPr marL="285750" indent="-285750">
              <a:buFontTx/>
              <a:buChar char="-"/>
            </a:pPr>
            <a:r>
              <a:rPr lang="en-US" b="1" dirty="0" smtClean="0"/>
              <a:t>Full-Stack Web Development </a:t>
            </a:r>
            <a:r>
              <a:rPr lang="en-US" dirty="0" smtClean="0"/>
              <a:t>using NodeJS, AngularJS, ExpressJS and MongoDB</a:t>
            </a:r>
            <a:endParaRPr lang="en-US" b="1" dirty="0" smtClean="0"/>
          </a:p>
          <a:p>
            <a:pPr marL="285750" indent="-285750">
              <a:buFontTx/>
              <a:buChar char="-"/>
            </a:pPr>
            <a:r>
              <a:rPr lang="en-US" b="1" dirty="0" smtClean="0"/>
              <a:t>Corporate training </a:t>
            </a:r>
            <a:r>
              <a:rPr lang="en-US" dirty="0" smtClean="0"/>
              <a:t>(various topics) (1-5 days)</a:t>
            </a:r>
          </a:p>
        </p:txBody>
      </p:sp>
    </p:spTree>
    <p:extLst>
      <p:ext uri="{BB962C8B-B14F-4D97-AF65-F5344CB8AC3E}">
        <p14:creationId xmlns:p14="http://schemas.microsoft.com/office/powerpoint/2010/main" val="99625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This Presentation: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Understand Web Automation Testing Landscape</a:t>
            </a:r>
          </a:p>
          <a:p>
            <a:r>
              <a:rPr lang="en-US" dirty="0" smtClean="0"/>
              <a:t>Overview of Selenium WebDriver</a:t>
            </a:r>
          </a:p>
          <a:p>
            <a:r>
              <a:rPr lang="en-US" dirty="0" smtClean="0"/>
              <a:t>Moving from Manual Test to Selenium WebDriver</a:t>
            </a:r>
          </a:p>
          <a:p>
            <a:r>
              <a:rPr lang="en-US" dirty="0" smtClean="0"/>
              <a:t>Common Problems with Test Automation </a:t>
            </a:r>
          </a:p>
          <a:p>
            <a:r>
              <a:rPr lang="en-US" dirty="0" smtClean="0"/>
              <a:t>Understand Page Object Models Design Pattern</a:t>
            </a:r>
          </a:p>
          <a:p>
            <a:r>
              <a:rPr lang="en-US" dirty="0"/>
              <a:t>Test Automation Best Practices</a:t>
            </a:r>
          </a:p>
          <a:p>
            <a:r>
              <a:rPr lang="en-US" dirty="0" smtClean="0"/>
              <a:t>Page Factories</a:t>
            </a:r>
          </a:p>
          <a:p>
            <a:r>
              <a:rPr lang="en-US" dirty="0" smtClean="0"/>
              <a:t>Test Auto-Generation</a:t>
            </a:r>
          </a:p>
          <a:p>
            <a:r>
              <a:rPr lang="en-US" dirty="0" smtClean="0"/>
              <a:t>Demo of Rhoynar’s AutoTestR </a:t>
            </a:r>
            <a:r>
              <a:rPr lang="en-US" dirty="0" smtClean="0"/>
              <a:t>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001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Testing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293541"/>
            <a:ext cx="10018713" cy="5134153"/>
          </a:xfrm>
        </p:spPr>
        <p:txBody>
          <a:bodyPr/>
          <a:lstStyle/>
          <a:p>
            <a:r>
              <a:rPr lang="en-US" dirty="0" smtClean="0"/>
              <a:t>Automation Tests are hard to write – large initial investment</a:t>
            </a:r>
          </a:p>
          <a:p>
            <a:r>
              <a:rPr lang="en-US" dirty="0" smtClean="0"/>
              <a:t>Automation Tests are broken most of the time – large upkeep costs</a:t>
            </a:r>
          </a:p>
          <a:p>
            <a:r>
              <a:rPr lang="en-US" dirty="0" smtClean="0"/>
              <a:t>Changes to UI break tests – not sure if tests are broken or UI is broken</a:t>
            </a:r>
          </a:p>
          <a:p>
            <a:r>
              <a:rPr lang="en-US" dirty="0" smtClean="0"/>
              <a:t>Unsatisfactory Automation Quality – poorly written tests</a:t>
            </a:r>
          </a:p>
          <a:p>
            <a:r>
              <a:rPr lang="en-US" dirty="0" smtClean="0"/>
              <a:t>Scripts take too long to </a:t>
            </a:r>
            <a:r>
              <a:rPr lang="en-US" dirty="0" smtClean="0"/>
              <a:t>run – faster to run the required scenario manually</a:t>
            </a:r>
            <a:endParaRPr lang="en-US" dirty="0" smtClean="0"/>
          </a:p>
          <a:p>
            <a:r>
              <a:rPr lang="en-US" dirty="0" smtClean="0"/>
              <a:t>Scripts can’t run </a:t>
            </a:r>
            <a:r>
              <a:rPr lang="en-US" dirty="0" smtClean="0"/>
              <a:t>unattended – require manual intervention</a:t>
            </a:r>
            <a:endParaRPr lang="en-US" dirty="0" smtClean="0"/>
          </a:p>
          <a:p>
            <a:r>
              <a:rPr lang="en-US" dirty="0" smtClean="0"/>
              <a:t>Reports are difficult to </a:t>
            </a:r>
            <a:r>
              <a:rPr lang="en-US" dirty="0" smtClean="0"/>
              <a:t>analyze – failures are difficult to detect</a:t>
            </a:r>
            <a:endParaRPr lang="en-US" dirty="0" smtClean="0"/>
          </a:p>
          <a:p>
            <a:r>
              <a:rPr lang="en-US" dirty="0" smtClean="0"/>
              <a:t>Tests have no </a:t>
            </a:r>
            <a:r>
              <a:rPr lang="en-US" dirty="0" smtClean="0"/>
              <a:t>documentation – No different than </a:t>
            </a:r>
            <a:r>
              <a:rPr lang="en-US" dirty="0" err="1" smtClean="0"/>
              <a:t>dev</a:t>
            </a:r>
            <a:r>
              <a:rPr lang="en-US" smtClean="0"/>
              <a:t>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05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4906" y="1293541"/>
            <a:ext cx="10578493" cy="4960537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484311" y="107577"/>
            <a:ext cx="10018713" cy="941294"/>
          </a:xfrm>
        </p:spPr>
        <p:txBody>
          <a:bodyPr/>
          <a:lstStyle/>
          <a:p>
            <a:pPr algn="ctr"/>
            <a:r>
              <a:rPr lang="en-US" dirty="0" smtClean="0"/>
              <a:t>Manual Test Example – CRM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3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07577"/>
            <a:ext cx="10018713" cy="941294"/>
          </a:xfrm>
        </p:spPr>
        <p:txBody>
          <a:bodyPr/>
          <a:lstStyle/>
          <a:p>
            <a:r>
              <a:rPr lang="en-US" dirty="0" smtClean="0"/>
              <a:t>Manual Test Example – CRM Application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84311" y="1046350"/>
            <a:ext cx="4607188" cy="576262"/>
          </a:xfrm>
        </p:spPr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1484311" y="1622612"/>
            <a:ext cx="4895056" cy="4939553"/>
          </a:xfrm>
        </p:spPr>
        <p:txBody>
          <a:bodyPr>
            <a:normAutofit/>
          </a:bodyPr>
          <a:lstStyle/>
          <a:p>
            <a:r>
              <a:rPr lang="en-US" dirty="0" smtClean="0"/>
              <a:t>Add a New </a:t>
            </a:r>
            <a:r>
              <a:rPr lang="en-US" dirty="0"/>
              <a:t>L</a:t>
            </a:r>
            <a:r>
              <a:rPr lang="en-US" dirty="0" smtClean="0"/>
              <a:t>ead</a:t>
            </a:r>
            <a:endParaRPr lang="en-US" dirty="0"/>
          </a:p>
          <a:p>
            <a:r>
              <a:rPr lang="en-US" dirty="0" smtClean="0"/>
              <a:t>Import Leads</a:t>
            </a:r>
          </a:p>
          <a:p>
            <a:r>
              <a:rPr lang="en-US" dirty="0"/>
              <a:t>View Leads</a:t>
            </a:r>
          </a:p>
          <a:p>
            <a:r>
              <a:rPr lang="en-US" dirty="0" smtClean="0"/>
              <a:t>View Lead Details</a:t>
            </a:r>
          </a:p>
          <a:p>
            <a:r>
              <a:rPr lang="en-US" dirty="0" smtClean="0"/>
              <a:t>Contact A Lead</a:t>
            </a:r>
          </a:p>
          <a:p>
            <a:r>
              <a:rPr lang="en-US" dirty="0" smtClean="0"/>
              <a:t>Contact Multiple Leads</a:t>
            </a:r>
          </a:p>
          <a:p>
            <a:r>
              <a:rPr lang="en-US" dirty="0" smtClean="0"/>
              <a:t>Update a Lead</a:t>
            </a:r>
          </a:p>
          <a:p>
            <a:r>
              <a:rPr lang="en-US" dirty="0" smtClean="0"/>
              <a:t>Delete a Lead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6607966" y="1046350"/>
            <a:ext cx="4622537" cy="576262"/>
          </a:xfrm>
        </p:spPr>
        <p:txBody>
          <a:bodyPr/>
          <a:lstStyle/>
          <a:p>
            <a:r>
              <a:rPr lang="en-US" dirty="0" smtClean="0"/>
              <a:t>Tests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6607966" y="1622612"/>
            <a:ext cx="5012534" cy="5087470"/>
          </a:xfrm>
        </p:spPr>
        <p:txBody>
          <a:bodyPr>
            <a:normAutofit/>
          </a:bodyPr>
          <a:lstStyle/>
          <a:p>
            <a:r>
              <a:rPr lang="en-US" dirty="0" smtClean="0"/>
              <a:t>Add a New Lead</a:t>
            </a:r>
          </a:p>
          <a:p>
            <a:pPr lvl="1"/>
            <a:r>
              <a:rPr lang="en-US" dirty="0" smtClean="0"/>
              <a:t>Create a Valid Lead</a:t>
            </a:r>
          </a:p>
          <a:p>
            <a:pPr lvl="1"/>
            <a:r>
              <a:rPr lang="en-US" dirty="0" smtClean="0"/>
              <a:t>Create an Invalid Lead</a:t>
            </a:r>
          </a:p>
          <a:p>
            <a:pPr lvl="1"/>
            <a:r>
              <a:rPr lang="en-US" dirty="0" smtClean="0"/>
              <a:t>Create a Duplicate Lead</a:t>
            </a:r>
          </a:p>
          <a:p>
            <a:r>
              <a:rPr lang="en-US" dirty="0" smtClean="0"/>
              <a:t>Import Leads</a:t>
            </a:r>
          </a:p>
          <a:p>
            <a:pPr lvl="1"/>
            <a:r>
              <a:rPr lang="en-US" dirty="0" smtClean="0"/>
              <a:t>Valid Import</a:t>
            </a:r>
          </a:p>
          <a:p>
            <a:pPr lvl="1"/>
            <a:r>
              <a:rPr lang="en-US" dirty="0" smtClean="0"/>
              <a:t>Import with Duplicates</a:t>
            </a:r>
          </a:p>
          <a:p>
            <a:pPr lvl="1"/>
            <a:r>
              <a:rPr lang="en-US" dirty="0" smtClean="0"/>
              <a:t>Import with esoteric fields</a:t>
            </a:r>
          </a:p>
          <a:p>
            <a:pPr lvl="1"/>
            <a:r>
              <a:rPr lang="en-US" dirty="0" smtClean="0"/>
              <a:t>Support for different files like .csv, .xls, .xlsx etc.</a:t>
            </a:r>
          </a:p>
          <a:p>
            <a:r>
              <a:rPr lang="is-IS" dirty="0" smtClean="0"/>
              <a:t>…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6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7" grpId="0" build="p"/>
      <p:bldP spid="8" grpId="0" build="p"/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Manual Test Example – CRM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293541"/>
            <a:ext cx="5871231" cy="4497659"/>
          </a:xfrm>
        </p:spPr>
        <p:txBody>
          <a:bodyPr/>
          <a:lstStyle/>
          <a:p>
            <a:r>
              <a:rPr lang="en-US" dirty="0" smtClean="0"/>
              <a:t>Testing once – fine </a:t>
            </a:r>
          </a:p>
          <a:p>
            <a:pPr lvl="1"/>
            <a:r>
              <a:rPr lang="en-US" dirty="0" smtClean="0"/>
              <a:t>Efficient – no upfront investment</a:t>
            </a:r>
          </a:p>
          <a:p>
            <a:pPr lvl="1"/>
            <a:r>
              <a:rPr lang="en-US" dirty="0" smtClean="0"/>
              <a:t>Allows for exploratory testing</a:t>
            </a:r>
          </a:p>
          <a:p>
            <a:pPr lvl="1"/>
            <a:r>
              <a:rPr lang="en-US" dirty="0" smtClean="0"/>
              <a:t>Allows to look at general performance issues</a:t>
            </a:r>
          </a:p>
          <a:p>
            <a:r>
              <a:rPr lang="en-US" dirty="0" smtClean="0"/>
              <a:t>Testing multiple times – ???</a:t>
            </a:r>
          </a:p>
          <a:p>
            <a:pPr lvl="1"/>
            <a:r>
              <a:rPr lang="en-US" dirty="0" smtClean="0"/>
              <a:t>Testing at every major release?</a:t>
            </a:r>
          </a:p>
          <a:p>
            <a:pPr lvl="1"/>
            <a:r>
              <a:rPr lang="en-US" dirty="0" smtClean="0"/>
              <a:t>Testing at every minor release?</a:t>
            </a:r>
          </a:p>
          <a:p>
            <a:pPr lvl="1"/>
            <a:r>
              <a:rPr lang="en-US" dirty="0" smtClean="0"/>
              <a:t>Testing at every bug-fix?</a:t>
            </a:r>
          </a:p>
          <a:p>
            <a:pPr lvl="1"/>
            <a:r>
              <a:rPr lang="en-US" dirty="0" smtClean="0"/>
              <a:t>Testing at every pre-flight?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655030" y="3765176"/>
            <a:ext cx="4290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4hrs * 8 Modules = 4days</a:t>
            </a:r>
            <a:endParaRPr lang="en-US" sz="2000" dirty="0">
              <a:solidFill>
                <a:srgbClr val="C00000"/>
              </a:solidFill>
              <a:latin typeface="Arial Unicode MS" charset="0"/>
              <a:ea typeface="Arial Unicode MS" charset="0"/>
              <a:cs typeface="Arial Unicode M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55029" y="5048780"/>
            <a:ext cx="4290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C00000"/>
                </a:solidFill>
                <a:latin typeface="Arial Unicode MS" charset="0"/>
                <a:ea typeface="Arial Unicode MS" charset="0"/>
                <a:cs typeface="Arial Unicode MS" charset="0"/>
              </a:rPr>
              <a:t>AUTOMATION</a:t>
            </a:r>
            <a:endParaRPr lang="en-US" sz="2000" dirty="0">
              <a:solidFill>
                <a:srgbClr val="C00000"/>
              </a:solidFill>
              <a:latin typeface="Arial Unicode MS" charset="0"/>
              <a:ea typeface="Arial Unicode MS" charset="0"/>
              <a:cs typeface="Arial Unicode MS" charset="0"/>
            </a:endParaRPr>
          </a:p>
        </p:txBody>
      </p:sp>
      <p:sp>
        <p:nvSpPr>
          <p:cNvPr id="6" name="Down Arrow 5"/>
          <p:cNvSpPr/>
          <p:nvPr/>
        </p:nvSpPr>
        <p:spPr>
          <a:xfrm>
            <a:off x="8524801" y="4165286"/>
            <a:ext cx="551330" cy="7563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4" grpId="0"/>
      <p:bldP spid="5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 WebDriver 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does Selenium WebDriver Provide?</a:t>
            </a:r>
          </a:p>
          <a:p>
            <a:pPr lvl="1"/>
            <a:r>
              <a:rPr lang="en-US" dirty="0" smtClean="0"/>
              <a:t>Framework for Browser Automation</a:t>
            </a:r>
          </a:p>
          <a:p>
            <a:pPr lvl="1"/>
            <a:r>
              <a:rPr lang="en-US" dirty="0" smtClean="0"/>
              <a:t>Standards Compliant, Open Source, Free-to-use</a:t>
            </a:r>
          </a:p>
          <a:p>
            <a:pPr lvl="1"/>
            <a:r>
              <a:rPr lang="en-US" dirty="0" smtClean="0"/>
              <a:t>All Major Browsers Support</a:t>
            </a:r>
          </a:p>
          <a:p>
            <a:pPr lvl="1"/>
            <a:r>
              <a:rPr lang="en-US" dirty="0" smtClean="0"/>
              <a:t>All Major Operating Systems Support</a:t>
            </a:r>
          </a:p>
          <a:p>
            <a:pPr lvl="1"/>
            <a:r>
              <a:rPr lang="en-US" dirty="0" smtClean="0"/>
              <a:t>All Major Languages Support</a:t>
            </a:r>
          </a:p>
          <a:p>
            <a:pPr lvl="1"/>
            <a:r>
              <a:rPr lang="en-US" dirty="0" smtClean="0"/>
              <a:t>Remote Invocation Support</a:t>
            </a:r>
          </a:p>
          <a:p>
            <a:pPr lvl="1"/>
            <a:r>
              <a:rPr lang="en-US" dirty="0" smtClean="0"/>
              <a:t>Mobile Platforms Support</a:t>
            </a:r>
          </a:p>
          <a:p>
            <a:pPr lvl="1"/>
            <a:r>
              <a:rPr lang="en-US" dirty="0" smtClean="0"/>
              <a:t>Cross-browser compatible scripts</a:t>
            </a:r>
          </a:p>
          <a:p>
            <a:pPr lvl="1"/>
            <a:r>
              <a:rPr lang="en-US" dirty="0" smtClean="0"/>
              <a:t>Object oriented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8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2913</TotalTime>
  <Words>1469</Words>
  <Application>Microsoft Macintosh PowerPoint</Application>
  <PresentationFormat>Widescreen</PresentationFormat>
  <Paragraphs>307</Paragraphs>
  <Slides>31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 Rounded MT Bold</vt:lpstr>
      <vt:lpstr>Arial Unicode MS</vt:lpstr>
      <vt:lpstr>Calibri</vt:lpstr>
      <vt:lpstr>Corbel</vt:lpstr>
      <vt:lpstr>Courier New</vt:lpstr>
      <vt:lpstr>Arial</vt:lpstr>
      <vt:lpstr>Parallax</vt:lpstr>
      <vt:lpstr>Selenium WebDriver – Page Objects and Automatic Test Code Generation</vt:lpstr>
      <vt:lpstr>About Me</vt:lpstr>
      <vt:lpstr>About Rhoynar Software Consulting</vt:lpstr>
      <vt:lpstr>About This Presentation: Objectives</vt:lpstr>
      <vt:lpstr>Automation Testing Problems</vt:lpstr>
      <vt:lpstr>Manual Test Example – CRM Application</vt:lpstr>
      <vt:lpstr>Manual Test Example – CRM Application</vt:lpstr>
      <vt:lpstr>Manual Test Example – CRM Application</vt:lpstr>
      <vt:lpstr>Selenium WebDriver Automation</vt:lpstr>
      <vt:lpstr>Selenium WebDriver: How does it work</vt:lpstr>
      <vt:lpstr>Selenium WebDriver: How does it work</vt:lpstr>
      <vt:lpstr>So What’s Wrong with this example</vt:lpstr>
      <vt:lpstr>Need For Abstraction – Page Objects</vt:lpstr>
      <vt:lpstr>Need For Abstraction – Page Objects</vt:lpstr>
      <vt:lpstr>Need For Abstraction – Page Objects</vt:lpstr>
      <vt:lpstr>Page Objects - Example</vt:lpstr>
      <vt:lpstr>Page Objects – Few Things to Note</vt:lpstr>
      <vt:lpstr>Page Object Paradigm</vt:lpstr>
      <vt:lpstr>PowerPoint Presentation</vt:lpstr>
      <vt:lpstr>Return value for exported services</vt:lpstr>
      <vt:lpstr>Return Value - continued</vt:lpstr>
      <vt:lpstr>Timeouts</vt:lpstr>
      <vt:lpstr>Page Factory</vt:lpstr>
      <vt:lpstr>Where do we stand?</vt:lpstr>
      <vt:lpstr>Auto Generation of Page Object Code</vt:lpstr>
      <vt:lpstr>One step further…</vt:lpstr>
      <vt:lpstr>Auto Generated Test Cases: AutoTestR Demo</vt:lpstr>
      <vt:lpstr>CI with AutoTestR</vt:lpstr>
      <vt:lpstr>AutoTestR – Roadmap and Upcoming Features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Browser Automation with Selenium WebDriver and Page Objects</dc:title>
  <dc:creator>Murari, Harsh</dc:creator>
  <cp:lastModifiedBy>Murari, Harsh</cp:lastModifiedBy>
  <cp:revision>153</cp:revision>
  <cp:lastPrinted>2016-02-08T20:21:24Z</cp:lastPrinted>
  <dcterms:created xsi:type="dcterms:W3CDTF">2016-02-07T06:03:41Z</dcterms:created>
  <dcterms:modified xsi:type="dcterms:W3CDTF">2016-05-16T16:55:55Z</dcterms:modified>
</cp:coreProperties>
</file>

<file path=docProps/thumbnail.jpeg>
</file>